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14.jp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17.jpg" ContentType="image/jpeg"/>
  <Override PartName="/ppt/media/image18.jpg" ContentType="image/jpeg"/>
  <Override PartName="/ppt/media/image19.jpg" ContentType="image/jpeg"/>
  <Override PartName="/ppt/media/image20.jpg" ContentType="image/jpeg"/>
  <Override PartName="/ppt/media/image21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81" r:id="rId2"/>
    <p:sldId id="360" r:id="rId3"/>
    <p:sldId id="361" r:id="rId4"/>
    <p:sldId id="367" r:id="rId5"/>
    <p:sldId id="382" r:id="rId6"/>
    <p:sldId id="373" r:id="rId7"/>
    <p:sldId id="383" r:id="rId8"/>
    <p:sldId id="384" r:id="rId9"/>
    <p:sldId id="385" r:id="rId10"/>
    <p:sldId id="368" r:id="rId11"/>
    <p:sldId id="386" r:id="rId12"/>
    <p:sldId id="363" r:id="rId13"/>
    <p:sldId id="387" r:id="rId14"/>
    <p:sldId id="369" r:id="rId15"/>
    <p:sldId id="370" r:id="rId16"/>
    <p:sldId id="366" r:id="rId17"/>
    <p:sldId id="371" r:id="rId18"/>
    <p:sldId id="388" r:id="rId19"/>
    <p:sldId id="391" r:id="rId20"/>
    <p:sldId id="364" r:id="rId21"/>
    <p:sldId id="380" r:id="rId22"/>
    <p:sldId id="390" r:id="rId23"/>
    <p:sldId id="375" r:id="rId24"/>
    <p:sldId id="374" r:id="rId25"/>
    <p:sldId id="392" r:id="rId26"/>
    <p:sldId id="376" r:id="rId27"/>
    <p:sldId id="365" r:id="rId28"/>
    <p:sldId id="377" r:id="rId29"/>
    <p:sldId id="393" r:id="rId30"/>
    <p:sldId id="378" r:id="rId31"/>
    <p:sldId id="394" r:id="rId32"/>
  </p:sldIdLst>
  <p:sldSz cx="12192000" cy="6858000"/>
  <p:notesSz cx="6858000" cy="9144000"/>
  <p:embeddedFontLst>
    <p:embeddedFont>
      <p:font typeface="DengXian" panose="02010600030101010101" pitchFamily="2" charset="-122"/>
      <p:regular r:id="rId35"/>
      <p:bold r:id="rId36"/>
    </p:embeddedFont>
    <p:embeddedFont>
      <p:font typeface="Arial Black" panose="020B0A04020102020204" pitchFamily="34" charset="0"/>
      <p:bold r:id="rId37"/>
    </p:embeddedFont>
    <p:embeddedFont>
      <p:font typeface="思源黑体 CN Bold" panose="020B0800000000000000" pitchFamily="34" charset="-122"/>
      <p:bold r:id="rId38"/>
    </p:embeddedFont>
    <p:embeddedFont>
      <p:font typeface="微软雅黑" panose="020B0503020204020204" pitchFamily="34" charset="-122"/>
      <p:regular r:id="rId39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 子建" initials="中" lastIdx="1" clrIdx="0">
    <p:extLst>
      <p:ext uri="{19B8F6BF-5375-455C-9EA6-DF929625EA0E}">
        <p15:presenceInfo xmlns:p15="http://schemas.microsoft.com/office/powerpoint/2012/main" userId="fca041e3940a96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C6C"/>
    <a:srgbClr val="FF69B4"/>
    <a:srgbClr val="FFC0CB"/>
    <a:srgbClr val="FFFFFF"/>
    <a:srgbClr val="FF6699"/>
    <a:srgbClr val="C71585"/>
    <a:srgbClr val="AE0B2A"/>
    <a:srgbClr val="D80E34"/>
    <a:srgbClr val="F1234A"/>
    <a:srgbClr val="E23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3" autoAdjust="0"/>
    <p:restoredTop sz="93508" autoAdjust="0"/>
  </p:normalViewPr>
  <p:slideViewPr>
    <p:cSldViewPr snapToGrid="0" snapToObjects="1">
      <p:cViewPr varScale="1">
        <p:scale>
          <a:sx n="81" d="100"/>
          <a:sy n="81" d="100"/>
        </p:scale>
        <p:origin x="490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2867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2021/12/20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2021/12/20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711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802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31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172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1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不使用迁移学习的原因：</a:t>
            </a:r>
            <a:r>
              <a:rPr lang="en-US" altLang="zh-CN" dirty="0" err="1"/>
              <a:t>imagenet</a:t>
            </a:r>
            <a:r>
              <a:rPr lang="zh-CN" altLang="en-US" dirty="0"/>
              <a:t>等数据集都是三次元的、真实的图片，和我们想要预测的动画相差较大。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65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12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824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97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774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23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263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067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35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58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42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386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313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15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81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27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115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308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215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128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97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36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35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21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97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53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5E6DA58-4B78-3844-833B-45E5448B2838}"/>
              </a:ext>
            </a:extLst>
          </p:cNvPr>
          <p:cNvSpPr/>
          <p:nvPr userDrawn="1"/>
        </p:nvSpPr>
        <p:spPr>
          <a:xfrm>
            <a:off x="696035" y="302630"/>
            <a:ext cx="11495965" cy="327547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A6904885-3506-CD4A-B9CE-20010C4BE47E}"/>
              </a:ext>
            </a:extLst>
          </p:cNvPr>
          <p:cNvSpPr/>
          <p:nvPr/>
        </p:nvSpPr>
        <p:spPr>
          <a:xfrm rot="10800000">
            <a:off x="0" y="238622"/>
            <a:ext cx="2048643" cy="526304"/>
          </a:xfrm>
          <a:custGeom>
            <a:avLst/>
            <a:gdLst>
              <a:gd name="connsiteX0" fmla="*/ 0 w 4493518"/>
              <a:gd name="connsiteY0" fmla="*/ 3936411 h 3936411"/>
              <a:gd name="connsiteX1" fmla="*/ 984103 w 4493518"/>
              <a:gd name="connsiteY1" fmla="*/ 0 h 3936411"/>
              <a:gd name="connsiteX2" fmla="*/ 4493518 w 4493518"/>
              <a:gd name="connsiteY2" fmla="*/ 0 h 3936411"/>
              <a:gd name="connsiteX3" fmla="*/ 4493517 w 4493518"/>
              <a:gd name="connsiteY3" fmla="*/ 3936411 h 393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518" h="3936411">
                <a:moveTo>
                  <a:pt x="0" y="3936411"/>
                </a:moveTo>
                <a:lnTo>
                  <a:pt x="984103" y="0"/>
                </a:lnTo>
                <a:lnTo>
                  <a:pt x="4493518" y="0"/>
                </a:lnTo>
                <a:lnTo>
                  <a:pt x="4493517" y="3936411"/>
                </a:lnTo>
                <a:close/>
              </a:path>
            </a:pathLst>
          </a:custGeom>
          <a:solidFill>
            <a:srgbClr val="AE0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57B7DBB-F74B-4412-803A-D6B7ECA34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048"/>
            <a:ext cx="10491216" cy="130664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8D362163-2FA4-4467-A9A1-C7B0F276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C87179B-DFF8-4DC7-8C92-CAFA4DE6A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380-C6B5-4FE6-BB62-1408DD8FD2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E8EA43-4F79-439F-B12A-61766731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5F6B5C-D7BE-4D2E-A375-B4B18DEA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380-C6B5-4FE6-BB62-1408DD8FD2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E1C56FE-D3EC-4800-B0BC-01FF7C2D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5A3719-DF61-4222-B454-02BDFA79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42F188-14C6-4D53-BF29-DA1A676D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380-C6B5-4FE6-BB62-1408DD8FD2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5529ED8-BC0F-4EB1-8296-A5D2A4F1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80E75A-D3D2-49C2-89AA-6189632D0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611744-B008-4A74-9844-17C74BD2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380-C6B5-4FE6-BB62-1408DD8FD2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331EF8D-D133-4171-BE9A-401D660B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FB3AF-2960-40B6-92F7-F5C1D4C4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33A013-4C3B-4BD5-910D-CD98806D2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B06172-0128-4B80-AC04-3B7D6700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380-C6B5-4FE6-BB62-1408DD8FD2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21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0F2B51-58FA-4671-AF35-0DBED5F8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43A935-B7F5-41FB-A29F-D6E8B1A92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1863B8-B53B-46D3-B7DD-46FD967A0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C684E-ACB7-4DC0-B5A0-7C41955FB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CC380-C6B5-4FE6-BB62-1408DD8FD2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F85AACA9-183F-4BC4-A90E-A74737873830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国民表率   社会栋梁</a:t>
            </a:r>
          </a:p>
        </p:txBody>
      </p:sp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5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8897D2D-82CE-C348-9B83-E67ADB0B7F6A}"/>
              </a:ext>
            </a:extLst>
          </p:cNvPr>
          <p:cNvSpPr/>
          <p:nvPr/>
        </p:nvSpPr>
        <p:spPr>
          <a:xfrm>
            <a:off x="0" y="1207916"/>
            <a:ext cx="12192000" cy="3907191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C6858C-5451-3444-9452-EE8DBE934A72}"/>
              </a:ext>
            </a:extLst>
          </p:cNvPr>
          <p:cNvSpPr/>
          <p:nvPr/>
        </p:nvSpPr>
        <p:spPr>
          <a:xfrm>
            <a:off x="0" y="1207917"/>
            <a:ext cx="12192000" cy="3907190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FEE516-8334-7A4B-86DD-494F17B950D8}"/>
              </a:ext>
            </a:extLst>
          </p:cNvPr>
          <p:cNvSpPr txBox="1"/>
          <p:nvPr/>
        </p:nvSpPr>
        <p:spPr>
          <a:xfrm>
            <a:off x="294798" y="549261"/>
            <a:ext cx="83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>
                <a:solidFill>
                  <a:schemeClr val="bg1"/>
                </a:solidFill>
                <a:latin typeface="+mj-lt"/>
              </a:rPr>
              <a:t>LOGO</a:t>
            </a:r>
            <a:endParaRPr kumimoji="1" lang="zh-CN" alt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BCD38D4-2449-6645-98BB-F35B8B34EE58}"/>
              </a:ext>
            </a:extLst>
          </p:cNvPr>
          <p:cNvSpPr txBox="1"/>
          <p:nvPr/>
        </p:nvSpPr>
        <p:spPr>
          <a:xfrm>
            <a:off x="906022" y="2976864"/>
            <a:ext cx="8247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利用海报和简介预测动漫风格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82ED2C-428E-A843-8375-FFF98C7E91BA}"/>
              </a:ext>
            </a:extLst>
          </p:cNvPr>
          <p:cNvSpPr txBox="1"/>
          <p:nvPr/>
        </p:nvSpPr>
        <p:spPr>
          <a:xfrm>
            <a:off x="884028" y="2493822"/>
            <a:ext cx="4402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>
                    <a:lumMod val="95000"/>
                  </a:schemeClr>
                </a:solidFill>
              </a:rPr>
              <a:t> 机器学习小组作业展示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1BC3009-213E-524F-94AC-9611012CE766}"/>
              </a:ext>
            </a:extLst>
          </p:cNvPr>
          <p:cNvSpPr txBox="1"/>
          <p:nvPr/>
        </p:nvSpPr>
        <p:spPr>
          <a:xfrm>
            <a:off x="906022" y="3767674"/>
            <a:ext cx="6390890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基于卷积神经网络和双向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LSTM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模型</a:t>
            </a:r>
            <a:endParaRPr lang="en" altLang="zh-C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137F0BE-C2EB-5D46-B5C9-0AD7FE1CD18F}"/>
              </a:ext>
            </a:extLst>
          </p:cNvPr>
          <p:cNvSpPr txBox="1"/>
          <p:nvPr/>
        </p:nvSpPr>
        <p:spPr>
          <a:xfrm>
            <a:off x="8429226" y="73607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2021</a:t>
            </a:r>
            <a:endParaRPr kumimoji="1" lang="zh-CN" altLang="en-US" sz="3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A0344D3-BB7A-5143-93D6-CC6DAF92EA2C}"/>
              </a:ext>
            </a:extLst>
          </p:cNvPr>
          <p:cNvSpPr txBox="1"/>
          <p:nvPr/>
        </p:nvSpPr>
        <p:spPr>
          <a:xfrm>
            <a:off x="906022" y="5182484"/>
            <a:ext cx="6340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rgbClr val="AE0B2A"/>
                </a:solidFill>
              </a:rPr>
              <a:t>小组成员：林中潭，韩树庭，禹顺尧，钟梓健，翁逍阳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7090DD-83A3-44DE-B407-D02E6DEB91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1" y="1325384"/>
            <a:ext cx="759342" cy="7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7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AC2F29-C7D7-4DCD-B689-77307C7F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2" y="1743960"/>
            <a:ext cx="6028371" cy="35889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DEA948-D5BC-403E-BAE3-E30BE0792681}"/>
              </a:ext>
            </a:extLst>
          </p:cNvPr>
          <p:cNvSpPr txBox="1"/>
          <p:nvPr/>
        </p:nvSpPr>
        <p:spPr>
          <a:xfrm>
            <a:off x="0" y="263596"/>
            <a:ext cx="175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C2BD9D-81B1-4F8E-94BA-0ACB3CEF84D6}"/>
              </a:ext>
            </a:extLst>
          </p:cNvPr>
          <p:cNvSpPr txBox="1"/>
          <p:nvPr/>
        </p:nvSpPr>
        <p:spPr>
          <a:xfrm>
            <a:off x="6096000" y="1430727"/>
            <a:ext cx="4788747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标题：魔法  科  高校  的  劣等生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考虑到标题的长短不一，我们决定将标题长度的上限设置为</a:t>
            </a:r>
            <a:endParaRPr lang="en-US" altLang="zh-CN" sz="2000" dirty="0">
              <a:solidFill>
                <a:srgbClr val="FF6699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我们在训练集上建立词典，然后将词典应用在验证集、测试集上。</a:t>
            </a:r>
            <a:endParaRPr lang="en-US" altLang="zh-CN" sz="24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7C9377-B618-4F6F-8D44-43F9C03F5CC7}"/>
              </a:ext>
            </a:extLst>
          </p:cNvPr>
          <p:cNvCxnSpPr>
            <a:cxnSpLocks/>
          </p:cNvCxnSpPr>
          <p:nvPr/>
        </p:nvCxnSpPr>
        <p:spPr>
          <a:xfrm flipV="1">
            <a:off x="5190045" y="3693048"/>
            <a:ext cx="4802142" cy="1283072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E207D2A-E39D-4E16-8C43-3B9C6A934D52}"/>
              </a:ext>
            </a:extLst>
          </p:cNvPr>
          <p:cNvSpPr/>
          <p:nvPr/>
        </p:nvSpPr>
        <p:spPr>
          <a:xfrm>
            <a:off x="4652717" y="4797629"/>
            <a:ext cx="537328" cy="356762"/>
          </a:xfrm>
          <a:prstGeom prst="roundRect">
            <a:avLst/>
          </a:prstGeom>
          <a:noFill/>
          <a:ln w="7620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0C161E-F9F6-4CD8-91BA-3E259B283939}"/>
              </a:ext>
            </a:extLst>
          </p:cNvPr>
          <p:cNvSpPr txBox="1"/>
          <p:nvPr/>
        </p:nvSpPr>
        <p:spPr>
          <a:xfrm>
            <a:off x="9726631" y="3075057"/>
            <a:ext cx="999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6699"/>
                </a:solidFill>
              </a:rPr>
              <a:t>16</a:t>
            </a:r>
            <a:endParaRPr lang="zh-CN" altLang="en-US" sz="4000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46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CEAB61-EFDC-4892-84D1-5BD862768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" y="1875934"/>
            <a:ext cx="6218795" cy="34980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DEA948-D5BC-403E-BAE3-E30BE0792681}"/>
              </a:ext>
            </a:extLst>
          </p:cNvPr>
          <p:cNvSpPr txBox="1"/>
          <p:nvPr/>
        </p:nvSpPr>
        <p:spPr>
          <a:xfrm>
            <a:off x="0" y="263596"/>
            <a:ext cx="175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337AF8-8F46-48D5-B424-208099522996}"/>
              </a:ext>
            </a:extLst>
          </p:cNvPr>
          <p:cNvSpPr txBox="1"/>
          <p:nvPr/>
        </p:nvSpPr>
        <p:spPr>
          <a:xfrm>
            <a:off x="6096000" y="1112607"/>
            <a:ext cx="4788747" cy="5012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简介：故事  发生  在  二十一  世纪末  的  </a:t>
            </a:r>
            <a:r>
              <a:rPr lang="en-US" altLang="zh-CN" sz="2400" dirty="0"/>
              <a:t>……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考虑到简介的长短不一，我们决定将简介的长度上限设置为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FF6699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数据预处理细节：部分简介为日文或繁体，调用百度翻译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API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将其翻译为简体中文。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EB768B2-EC0C-4D11-A3D2-C2EB45149DF0}"/>
              </a:ext>
            </a:extLst>
          </p:cNvPr>
          <p:cNvSpPr/>
          <p:nvPr/>
        </p:nvSpPr>
        <p:spPr>
          <a:xfrm>
            <a:off x="3731651" y="4858684"/>
            <a:ext cx="537328" cy="356762"/>
          </a:xfrm>
          <a:prstGeom prst="roundRect">
            <a:avLst/>
          </a:prstGeom>
          <a:noFill/>
          <a:ln w="7620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FE4F4F6-878A-4B28-9147-F45858E0676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268979" y="3790565"/>
            <a:ext cx="5432834" cy="1246500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6754795-A01D-4272-8020-EF59A8B0C1FC}"/>
              </a:ext>
            </a:extLst>
          </p:cNvPr>
          <p:cNvSpPr txBox="1"/>
          <p:nvPr/>
        </p:nvSpPr>
        <p:spPr>
          <a:xfrm>
            <a:off x="9615341" y="3321620"/>
            <a:ext cx="114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6699"/>
                </a:solidFill>
              </a:rPr>
              <a:t>400</a:t>
            </a:r>
            <a:endParaRPr lang="zh-CN" altLang="en-US" sz="4000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1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49E9AB-CB8E-A74F-A6A3-7004E4C1B5A7}"/>
              </a:ext>
            </a:extLst>
          </p:cNvPr>
          <p:cNvSpPr/>
          <p:nvPr/>
        </p:nvSpPr>
        <p:spPr>
          <a:xfrm>
            <a:off x="62570" y="1988447"/>
            <a:ext cx="12192000" cy="2547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E6B0B3-75F1-6D49-8DB3-656835DFC5F5}"/>
              </a:ext>
            </a:extLst>
          </p:cNvPr>
          <p:cNvGrpSpPr/>
          <p:nvPr/>
        </p:nvGrpSpPr>
        <p:grpSpPr>
          <a:xfrm rot="5400000">
            <a:off x="1232255" y="205090"/>
            <a:ext cx="1452397" cy="3916908"/>
            <a:chOff x="360453" y="-634043"/>
            <a:chExt cx="3010544" cy="614391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53A588F-5053-9143-BB64-BDB154C631E0}"/>
                </a:ext>
              </a:extLst>
            </p:cNvPr>
            <p:cNvSpPr/>
            <p:nvPr/>
          </p:nvSpPr>
          <p:spPr>
            <a:xfrm>
              <a:off x="785046" y="-634043"/>
              <a:ext cx="2361496" cy="3185618"/>
            </a:xfrm>
            <a:prstGeom prst="rect">
              <a:avLst/>
            </a:prstGeom>
            <a:solidFill>
              <a:srgbClr val="B417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任意形状 3">
              <a:extLst>
                <a:ext uri="{FF2B5EF4-FFF2-40B4-BE49-F238E27FC236}">
                  <a16:creationId xmlns:a16="http://schemas.microsoft.com/office/drawing/2014/main" id="{68080E31-D627-6D4E-A3C9-C7DE33045F0C}"/>
                </a:ext>
              </a:extLst>
            </p:cNvPr>
            <p:cNvSpPr/>
            <p:nvPr/>
          </p:nvSpPr>
          <p:spPr>
            <a:xfrm rot="5400000">
              <a:off x="49197" y="782761"/>
              <a:ext cx="3833190" cy="2361497"/>
            </a:xfrm>
            <a:custGeom>
              <a:avLst/>
              <a:gdLst>
                <a:gd name="connsiteX0" fmla="*/ 0 w 4493518"/>
                <a:gd name="connsiteY0" fmla="*/ 3936411 h 3936411"/>
                <a:gd name="connsiteX1" fmla="*/ 984103 w 4493518"/>
                <a:gd name="connsiteY1" fmla="*/ 0 h 3936411"/>
                <a:gd name="connsiteX2" fmla="*/ 4493518 w 4493518"/>
                <a:gd name="connsiteY2" fmla="*/ 0 h 3936411"/>
                <a:gd name="connsiteX3" fmla="*/ 4493517 w 4493518"/>
                <a:gd name="connsiteY3" fmla="*/ 3936411 h 393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3518" h="3936411">
                  <a:moveTo>
                    <a:pt x="0" y="3936411"/>
                  </a:moveTo>
                  <a:lnTo>
                    <a:pt x="984103" y="0"/>
                  </a:lnTo>
                  <a:lnTo>
                    <a:pt x="4493518" y="0"/>
                  </a:lnTo>
                  <a:lnTo>
                    <a:pt x="4493517" y="39364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8C683CC2-7B0B-4247-B643-57E9690E6E75}"/>
                </a:ext>
              </a:extLst>
            </p:cNvPr>
            <p:cNvSpPr/>
            <p:nvPr/>
          </p:nvSpPr>
          <p:spPr>
            <a:xfrm rot="5400000">
              <a:off x="-766361" y="1372513"/>
              <a:ext cx="5264171" cy="3010544"/>
            </a:xfrm>
            <a:custGeom>
              <a:avLst/>
              <a:gdLst>
                <a:gd name="connsiteX0" fmla="*/ 0 w 4493518"/>
                <a:gd name="connsiteY0" fmla="*/ 3936411 h 3936411"/>
                <a:gd name="connsiteX1" fmla="*/ 984103 w 4493518"/>
                <a:gd name="connsiteY1" fmla="*/ 0 h 3936411"/>
                <a:gd name="connsiteX2" fmla="*/ 4493518 w 4493518"/>
                <a:gd name="connsiteY2" fmla="*/ 0 h 3936411"/>
                <a:gd name="connsiteX3" fmla="*/ 4493517 w 4493518"/>
                <a:gd name="connsiteY3" fmla="*/ 3936411 h 393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3518" h="3936411">
                  <a:moveTo>
                    <a:pt x="0" y="3936411"/>
                  </a:moveTo>
                  <a:lnTo>
                    <a:pt x="984103" y="0"/>
                  </a:lnTo>
                  <a:lnTo>
                    <a:pt x="4493518" y="0"/>
                  </a:lnTo>
                  <a:lnTo>
                    <a:pt x="4493517" y="3936411"/>
                  </a:lnTo>
                  <a:close/>
                </a:path>
              </a:pathLst>
            </a:custGeom>
            <a:solidFill>
              <a:srgbClr val="AE0B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CA4AD9C-47C0-564F-BD92-C85D04DE7093}"/>
              </a:ext>
            </a:extLst>
          </p:cNvPr>
          <p:cNvSpPr txBox="1"/>
          <p:nvPr/>
        </p:nvSpPr>
        <p:spPr>
          <a:xfrm>
            <a:off x="4082230" y="2498708"/>
            <a:ext cx="4390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模型介绍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FB8690-18E7-1549-8EB0-46C37E65C067}"/>
              </a:ext>
            </a:extLst>
          </p:cNvPr>
          <p:cNvSpPr txBox="1"/>
          <p:nvPr/>
        </p:nvSpPr>
        <p:spPr>
          <a:xfrm>
            <a:off x="216941" y="1809601"/>
            <a:ext cx="262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  <a:latin typeface="+mj-lt"/>
              </a:rPr>
              <a:t>PART. 02</a:t>
            </a:r>
            <a:endParaRPr kumimoji="1"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BD991A58-F25A-D948-A424-F59932BBF851}"/>
              </a:ext>
            </a:extLst>
          </p:cNvPr>
          <p:cNvSpPr/>
          <p:nvPr/>
        </p:nvSpPr>
        <p:spPr>
          <a:xfrm>
            <a:off x="10140287" y="4850561"/>
            <a:ext cx="331787" cy="331286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F9BBEE-73D1-9D45-9A0C-8AC97A3043FB}"/>
              </a:ext>
            </a:extLst>
          </p:cNvPr>
          <p:cNvSpPr txBox="1"/>
          <p:nvPr/>
        </p:nvSpPr>
        <p:spPr>
          <a:xfrm>
            <a:off x="10472074" y="4807059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+mj-lt"/>
              </a:rPr>
              <a:t>BUSINESS</a:t>
            </a:r>
            <a:endParaRPr kumimoji="1" lang="zh-CN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9E5792-FE0A-4B54-9F86-84C37F3D0F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16200000" flipV="1">
            <a:off x="8859788" y="2203186"/>
            <a:ext cx="2608495" cy="39816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80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5BBE40-9A31-FF4A-B0D9-2240DCE0D172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70EBAC-8DF7-4792-9287-3CD1D422C0B3}"/>
              </a:ext>
            </a:extLst>
          </p:cNvPr>
          <p:cNvSpPr txBox="1"/>
          <p:nvPr/>
        </p:nvSpPr>
        <p:spPr>
          <a:xfrm>
            <a:off x="3307232" y="4378487"/>
            <a:ext cx="2213499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简介：故事发生在二十一世纪末的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6AB107-C65A-4EA2-A809-EA232573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15" y="3872431"/>
            <a:ext cx="1542253" cy="21997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109541-A2CA-402D-897C-4D9CB87673F2}"/>
              </a:ext>
            </a:extLst>
          </p:cNvPr>
          <p:cNvSpPr txBox="1"/>
          <p:nvPr/>
        </p:nvSpPr>
        <p:spPr>
          <a:xfrm>
            <a:off x="8891589" y="4029992"/>
            <a:ext cx="226816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该动漫的前作动画，该动漫的主线动画，动漫中主角的性别比例。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1A3AE4-B725-44C7-BA4E-B189ABAEA567}"/>
              </a:ext>
            </a:extLst>
          </p:cNvPr>
          <p:cNvSpPr txBox="1"/>
          <p:nvPr/>
        </p:nvSpPr>
        <p:spPr>
          <a:xfrm>
            <a:off x="892702" y="1342822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B8C7504-D01A-4D5F-9548-049B9958B801}"/>
              </a:ext>
            </a:extLst>
          </p:cNvPr>
          <p:cNvSpPr txBox="1"/>
          <p:nvPr/>
        </p:nvSpPr>
        <p:spPr>
          <a:xfrm>
            <a:off x="934615" y="2508474"/>
            <a:ext cx="153728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26B3855-ED63-45EF-ABBC-9BE032361F54}"/>
              </a:ext>
            </a:extLst>
          </p:cNvPr>
          <p:cNvSpPr txBox="1"/>
          <p:nvPr/>
        </p:nvSpPr>
        <p:spPr>
          <a:xfrm>
            <a:off x="3375719" y="2510874"/>
            <a:ext cx="207652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Bi-LSTM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50F8C43-7CD0-4F2A-BAD8-9B8C3B990F0D}"/>
              </a:ext>
            </a:extLst>
          </p:cNvPr>
          <p:cNvSpPr txBox="1"/>
          <p:nvPr/>
        </p:nvSpPr>
        <p:spPr>
          <a:xfrm>
            <a:off x="8625527" y="2514461"/>
            <a:ext cx="279975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A13EEF1-25FF-4F5A-964E-572123387F9C}"/>
              </a:ext>
            </a:extLst>
          </p:cNvPr>
          <p:cNvSpPr txBox="1"/>
          <p:nvPr/>
        </p:nvSpPr>
        <p:spPr>
          <a:xfrm>
            <a:off x="9306559" y="240386"/>
            <a:ext cx="201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模型总览（上）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96A39E6-F002-4F4F-95D8-C85F4A59D61F}"/>
              </a:ext>
            </a:extLst>
          </p:cNvPr>
          <p:cNvSpPr txBox="1"/>
          <p:nvPr/>
        </p:nvSpPr>
        <p:spPr>
          <a:xfrm>
            <a:off x="6023210" y="4491656"/>
            <a:ext cx="221349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标题：魔法科高校的劣等生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6F8A37E-07FF-4C87-A0EE-D0765223433E}"/>
              </a:ext>
            </a:extLst>
          </p:cNvPr>
          <p:cNvSpPr txBox="1"/>
          <p:nvPr/>
        </p:nvSpPr>
        <p:spPr>
          <a:xfrm>
            <a:off x="6052669" y="2510874"/>
            <a:ext cx="215458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Text-CNN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DB43EB2-22DE-45D4-9667-EC232427D1CF}"/>
              </a:ext>
            </a:extLst>
          </p:cNvPr>
          <p:cNvSpPr txBox="1"/>
          <p:nvPr/>
        </p:nvSpPr>
        <p:spPr>
          <a:xfrm>
            <a:off x="3603428" y="1342819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EE1E242-3354-4E9D-A847-83EC5946D486}"/>
              </a:ext>
            </a:extLst>
          </p:cNvPr>
          <p:cNvSpPr txBox="1"/>
          <p:nvPr/>
        </p:nvSpPr>
        <p:spPr>
          <a:xfrm>
            <a:off x="6314152" y="1342821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C33251-1ADD-4A3A-AAAB-AA7B041913E5}"/>
              </a:ext>
            </a:extLst>
          </p:cNvPr>
          <p:cNvSpPr txBox="1"/>
          <p:nvPr/>
        </p:nvSpPr>
        <p:spPr>
          <a:xfrm>
            <a:off x="9215119" y="1342820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27241B6-B0A1-4B2A-8CBE-6D0959B59B55}"/>
              </a:ext>
            </a:extLst>
          </p:cNvPr>
          <p:cNvCxnSpPr>
            <a:cxnSpLocks/>
            <a:stCxn id="10" idx="0"/>
            <a:endCxn id="37" idx="2"/>
          </p:cNvCxnSpPr>
          <p:nvPr/>
        </p:nvCxnSpPr>
        <p:spPr>
          <a:xfrm flipH="1" flipV="1">
            <a:off x="1703257" y="3008098"/>
            <a:ext cx="2485" cy="864333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1C93DD6-07BF-420D-B779-BA2090CFF4AF}"/>
              </a:ext>
            </a:extLst>
          </p:cNvPr>
          <p:cNvCxnSpPr>
            <a:cxnSpLocks/>
            <a:stCxn id="37" idx="0"/>
            <a:endCxn id="13" idx="2"/>
          </p:cNvCxnSpPr>
          <p:nvPr/>
        </p:nvCxnSpPr>
        <p:spPr>
          <a:xfrm flipH="1" flipV="1">
            <a:off x="1703256" y="1804487"/>
            <a:ext cx="1" cy="703987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E7198C3-0445-45DB-B6FC-875243CAE7F3}"/>
              </a:ext>
            </a:extLst>
          </p:cNvPr>
          <p:cNvCxnSpPr>
            <a:cxnSpLocks/>
            <a:stCxn id="9" idx="0"/>
            <a:endCxn id="38" idx="2"/>
          </p:cNvCxnSpPr>
          <p:nvPr/>
        </p:nvCxnSpPr>
        <p:spPr>
          <a:xfrm flipH="1" flipV="1">
            <a:off x="4413981" y="3010498"/>
            <a:ext cx="1" cy="1367989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68BD0E3-F131-4A62-9138-8026CD4FE765}"/>
              </a:ext>
            </a:extLst>
          </p:cNvPr>
          <p:cNvCxnSpPr>
            <a:cxnSpLocks/>
            <a:stCxn id="38" idx="0"/>
            <a:endCxn id="23" idx="2"/>
          </p:cNvCxnSpPr>
          <p:nvPr/>
        </p:nvCxnSpPr>
        <p:spPr>
          <a:xfrm flipV="1">
            <a:off x="4413981" y="1804484"/>
            <a:ext cx="1" cy="706390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3D54849-B725-4A59-B638-82D771E9067D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V="1">
            <a:off x="7129960" y="3010498"/>
            <a:ext cx="0" cy="1481158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B5B3B6B-5C6E-4312-B604-5A56036A6FBE}"/>
              </a:ext>
            </a:extLst>
          </p:cNvPr>
          <p:cNvCxnSpPr>
            <a:cxnSpLocks/>
            <a:stCxn id="44" idx="0"/>
            <a:endCxn id="24" idx="2"/>
          </p:cNvCxnSpPr>
          <p:nvPr/>
        </p:nvCxnSpPr>
        <p:spPr>
          <a:xfrm flipH="1" flipV="1">
            <a:off x="7124706" y="1804486"/>
            <a:ext cx="5254" cy="706388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C2C272D-FD16-4C1B-A982-47233A5A86B3}"/>
              </a:ext>
            </a:extLst>
          </p:cNvPr>
          <p:cNvCxnSpPr>
            <a:cxnSpLocks/>
            <a:stCxn id="11" idx="0"/>
            <a:endCxn id="39" idx="2"/>
          </p:cNvCxnSpPr>
          <p:nvPr/>
        </p:nvCxnSpPr>
        <p:spPr>
          <a:xfrm flipH="1" flipV="1">
            <a:off x="10025407" y="3014085"/>
            <a:ext cx="266" cy="1015907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9E44858-0B89-4AB0-A254-402B99254D31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10025407" y="1804485"/>
            <a:ext cx="266" cy="709976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591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C1B421-8963-43D5-BEAD-273123E858FE}"/>
              </a:ext>
            </a:extLst>
          </p:cNvPr>
          <p:cNvSpPr txBox="1"/>
          <p:nvPr/>
        </p:nvSpPr>
        <p:spPr>
          <a:xfrm>
            <a:off x="214538" y="912740"/>
            <a:ext cx="627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：海报图片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358524-6CD0-4992-B6A4-F8570A2F7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77813"/>
            <a:ext cx="8531916" cy="41547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1A8B57-6034-4651-A8CE-3A3375DE17D3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模型介绍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4E15A23-5553-4ECF-872C-09F6308D4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20" y="3872431"/>
            <a:ext cx="1542253" cy="219974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DFB13B3-1A8B-4349-B9DF-6434C7B34B9E}"/>
              </a:ext>
            </a:extLst>
          </p:cNvPr>
          <p:cNvSpPr txBox="1"/>
          <p:nvPr/>
        </p:nvSpPr>
        <p:spPr>
          <a:xfrm>
            <a:off x="8839207" y="1342822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4C1B09-0F08-43C4-A4EA-59DAD9ABFD7F}"/>
              </a:ext>
            </a:extLst>
          </p:cNvPr>
          <p:cNvSpPr txBox="1"/>
          <p:nvPr/>
        </p:nvSpPr>
        <p:spPr>
          <a:xfrm>
            <a:off x="8881120" y="2508474"/>
            <a:ext cx="153728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549BB31-B25D-4FDE-8131-3DB4C97BDFD5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H="1" flipV="1">
            <a:off x="9649762" y="3008098"/>
            <a:ext cx="2485" cy="864333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56583E6-64F2-45AB-ADB5-5B8F2A4148D3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H="1" flipV="1">
            <a:off x="9649761" y="1804487"/>
            <a:ext cx="1" cy="703987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36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F1DB3B-24FB-4253-A149-69CCC67AE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15" y="3020807"/>
            <a:ext cx="7576089" cy="26444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5F4D8F-4AB6-4398-B849-81436C133946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9FB20A-5920-4212-BBF6-953A7C1EC61F}"/>
              </a:ext>
            </a:extLst>
          </p:cNvPr>
          <p:cNvSpPr txBox="1"/>
          <p:nvPr/>
        </p:nvSpPr>
        <p:spPr>
          <a:xfrm>
            <a:off x="8458352" y="4378487"/>
            <a:ext cx="2213499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简介：故事发生在二十一世纪末的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B0071C-7A4C-46D2-BB20-739457BABAED}"/>
              </a:ext>
            </a:extLst>
          </p:cNvPr>
          <p:cNvSpPr txBox="1"/>
          <p:nvPr/>
        </p:nvSpPr>
        <p:spPr>
          <a:xfrm>
            <a:off x="8526839" y="2510874"/>
            <a:ext cx="207652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Bi-LSTM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067776-26FF-49FB-AD5E-D678371FE5F7}"/>
              </a:ext>
            </a:extLst>
          </p:cNvPr>
          <p:cNvSpPr txBox="1"/>
          <p:nvPr/>
        </p:nvSpPr>
        <p:spPr>
          <a:xfrm>
            <a:off x="8754548" y="1342819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2DFEDAB-B021-4289-816F-EB0012A3C06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9565101" y="3010498"/>
            <a:ext cx="1" cy="1367989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B1E28F2-03BF-4350-B1F2-D022039B21E3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9565101" y="1804484"/>
            <a:ext cx="1" cy="706390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707DDDF-7E02-41F3-AC04-9CD84DF92AA4}"/>
              </a:ext>
            </a:extLst>
          </p:cNvPr>
          <p:cNvSpPr txBox="1"/>
          <p:nvPr/>
        </p:nvSpPr>
        <p:spPr>
          <a:xfrm>
            <a:off x="214538" y="912740"/>
            <a:ext cx="6795862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：简介双向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很适合用来解决中距离问题（长度≈</a:t>
            </a:r>
            <a:r>
              <a:rPr lang="en-US" altLang="zh-CN" sz="2400" dirty="0">
                <a:solidFill>
                  <a:srgbClr val="FF69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可以捕捉两个方向的信息。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98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122F4D-65E2-4F59-BC06-0966C4647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8" t="2417" r="992"/>
          <a:stretch/>
        </p:blipFill>
        <p:spPr>
          <a:xfrm>
            <a:off x="207272" y="1859280"/>
            <a:ext cx="7112000" cy="34483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9FEFB7-D581-426A-89F4-B27E9C883414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F40F47-2E7B-430D-81D6-BE0533BFC121}"/>
              </a:ext>
            </a:extLst>
          </p:cNvPr>
          <p:cNvSpPr txBox="1"/>
          <p:nvPr/>
        </p:nvSpPr>
        <p:spPr>
          <a:xfrm>
            <a:off x="8441290" y="4491656"/>
            <a:ext cx="221349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标题：魔法科高校的劣等生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928844-CD40-4072-A316-ECC526DC0CEE}"/>
              </a:ext>
            </a:extLst>
          </p:cNvPr>
          <p:cNvSpPr txBox="1"/>
          <p:nvPr/>
        </p:nvSpPr>
        <p:spPr>
          <a:xfrm>
            <a:off x="8470749" y="2510874"/>
            <a:ext cx="215458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Text-CNN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F048D3-D87B-4315-B650-C0DA56E26476}"/>
              </a:ext>
            </a:extLst>
          </p:cNvPr>
          <p:cNvSpPr txBox="1"/>
          <p:nvPr/>
        </p:nvSpPr>
        <p:spPr>
          <a:xfrm>
            <a:off x="8732232" y="1342821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8AB2504-0CF6-4A25-B096-08875031E82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548040" y="3010498"/>
            <a:ext cx="0" cy="1481158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A2A29BD-8FEC-4EEC-87FA-F9C1F8A4CD9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9542786" y="1804486"/>
            <a:ext cx="5254" cy="706388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04B09B0-92D3-4579-A0C9-F6B13907EBE0}"/>
              </a:ext>
            </a:extLst>
          </p:cNvPr>
          <p:cNvSpPr txBox="1"/>
          <p:nvPr/>
        </p:nvSpPr>
        <p:spPr>
          <a:xfrm>
            <a:off x="214538" y="912740"/>
            <a:ext cx="4266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：标题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Text-CNN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4820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F2FBBA-E43C-4D91-B6CB-B971E4B1A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718" y="1690264"/>
            <a:ext cx="1158215" cy="4437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34E717-3E41-4DF1-9761-56944BF5683F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14D5AC-9302-48DE-A6D0-F5CCF5C86658}"/>
              </a:ext>
            </a:extLst>
          </p:cNvPr>
          <p:cNvSpPr txBox="1"/>
          <p:nvPr/>
        </p:nvSpPr>
        <p:spPr>
          <a:xfrm>
            <a:off x="214538" y="912740"/>
            <a:ext cx="5373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变量人工神经网络模型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963F80-DD22-4856-BCDC-9EABC055E39C}"/>
              </a:ext>
            </a:extLst>
          </p:cNvPr>
          <p:cNvSpPr txBox="1"/>
          <p:nvPr/>
        </p:nvSpPr>
        <p:spPr>
          <a:xfrm>
            <a:off x="8434389" y="4029992"/>
            <a:ext cx="226816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该动漫的前作动画，该动漫的主线动画，动漫中主角的性别比例。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612BD0-949F-400C-A4CD-8795B7204F5D}"/>
              </a:ext>
            </a:extLst>
          </p:cNvPr>
          <p:cNvSpPr txBox="1"/>
          <p:nvPr/>
        </p:nvSpPr>
        <p:spPr>
          <a:xfrm>
            <a:off x="8116478" y="2514461"/>
            <a:ext cx="290345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3F073B-0D44-4740-9C6F-4792B9ACBCD7}"/>
              </a:ext>
            </a:extLst>
          </p:cNvPr>
          <p:cNvSpPr txBox="1"/>
          <p:nvPr/>
        </p:nvSpPr>
        <p:spPr>
          <a:xfrm>
            <a:off x="8757919" y="1342820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F368D48-7519-4B5B-B807-7D505026BE7E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9568206" y="3014085"/>
            <a:ext cx="267" cy="1015907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34E2B4B-930E-4267-8DFE-148A7705A566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9568206" y="1804485"/>
            <a:ext cx="267" cy="709976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29CC1CE-560F-4185-B436-6E1AED5EF380}"/>
              </a:ext>
            </a:extLst>
          </p:cNvPr>
          <p:cNvSpPr txBox="1"/>
          <p:nvPr/>
        </p:nvSpPr>
        <p:spPr>
          <a:xfrm>
            <a:off x="542766" y="1805238"/>
            <a:ext cx="6202767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该动画的前作不是科幻动画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&gt; 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该动画的主线故事不是科幻动画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&gt; 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主角不是全为男性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&gt; 0	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主角不是男多于女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&gt; 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主角男女相等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&gt; 1	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主角不是女多于男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&gt; 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主角不是全为女性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&gt; 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404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5BBE40-9A31-FF4A-B0D9-2240DCE0D172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1A3AE4-B725-44C7-BA4E-B189ABAEA567}"/>
              </a:ext>
            </a:extLst>
          </p:cNvPr>
          <p:cNvSpPr txBox="1"/>
          <p:nvPr/>
        </p:nvSpPr>
        <p:spPr>
          <a:xfrm>
            <a:off x="892702" y="4146982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B8C7504-D01A-4D5F-9548-049B9958B801}"/>
              </a:ext>
            </a:extLst>
          </p:cNvPr>
          <p:cNvSpPr txBox="1"/>
          <p:nvPr/>
        </p:nvSpPr>
        <p:spPr>
          <a:xfrm>
            <a:off x="934615" y="5312634"/>
            <a:ext cx="153728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26B3855-ED63-45EF-ABBC-9BE032361F54}"/>
              </a:ext>
            </a:extLst>
          </p:cNvPr>
          <p:cNvSpPr txBox="1"/>
          <p:nvPr/>
        </p:nvSpPr>
        <p:spPr>
          <a:xfrm>
            <a:off x="3375719" y="5315034"/>
            <a:ext cx="207652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Bi-LSTM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50F8C43-7CD0-4F2A-BAD8-9B8C3B990F0D}"/>
              </a:ext>
            </a:extLst>
          </p:cNvPr>
          <p:cNvSpPr txBox="1"/>
          <p:nvPr/>
        </p:nvSpPr>
        <p:spPr>
          <a:xfrm>
            <a:off x="8692176" y="5318621"/>
            <a:ext cx="266699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6F8A37E-07FF-4C87-A0EE-D0765223433E}"/>
              </a:ext>
            </a:extLst>
          </p:cNvPr>
          <p:cNvSpPr txBox="1"/>
          <p:nvPr/>
        </p:nvSpPr>
        <p:spPr>
          <a:xfrm>
            <a:off x="6052669" y="5325194"/>
            <a:ext cx="215458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Text-CNN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DB43EB2-22DE-45D4-9667-EC232427D1CF}"/>
              </a:ext>
            </a:extLst>
          </p:cNvPr>
          <p:cNvSpPr txBox="1"/>
          <p:nvPr/>
        </p:nvSpPr>
        <p:spPr>
          <a:xfrm>
            <a:off x="3603428" y="4146979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EE1E242-3354-4E9D-A847-83EC5946D486}"/>
              </a:ext>
            </a:extLst>
          </p:cNvPr>
          <p:cNvSpPr txBox="1"/>
          <p:nvPr/>
        </p:nvSpPr>
        <p:spPr>
          <a:xfrm>
            <a:off x="6314152" y="4157141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C33251-1ADD-4A3A-AAAB-AA7B041913E5}"/>
              </a:ext>
            </a:extLst>
          </p:cNvPr>
          <p:cNvSpPr txBox="1"/>
          <p:nvPr/>
        </p:nvSpPr>
        <p:spPr>
          <a:xfrm>
            <a:off x="9215119" y="4146980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1C93DD6-07BF-420D-B779-BA2090CFF4AF}"/>
              </a:ext>
            </a:extLst>
          </p:cNvPr>
          <p:cNvCxnSpPr>
            <a:cxnSpLocks/>
            <a:stCxn id="37" idx="0"/>
            <a:endCxn id="13" idx="2"/>
          </p:cNvCxnSpPr>
          <p:nvPr/>
        </p:nvCxnSpPr>
        <p:spPr>
          <a:xfrm flipH="1" flipV="1">
            <a:off x="1703256" y="4608647"/>
            <a:ext cx="1" cy="703987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68BD0E3-F131-4A62-9138-8026CD4FE765}"/>
              </a:ext>
            </a:extLst>
          </p:cNvPr>
          <p:cNvCxnSpPr>
            <a:cxnSpLocks/>
            <a:stCxn id="38" idx="0"/>
            <a:endCxn id="23" idx="2"/>
          </p:cNvCxnSpPr>
          <p:nvPr/>
        </p:nvCxnSpPr>
        <p:spPr>
          <a:xfrm flipV="1">
            <a:off x="4413981" y="4608644"/>
            <a:ext cx="1" cy="706390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B5B3B6B-5C6E-4312-B604-5A56036A6FBE}"/>
              </a:ext>
            </a:extLst>
          </p:cNvPr>
          <p:cNvCxnSpPr>
            <a:cxnSpLocks/>
            <a:stCxn id="44" idx="0"/>
            <a:endCxn id="24" idx="2"/>
          </p:cNvCxnSpPr>
          <p:nvPr/>
        </p:nvCxnSpPr>
        <p:spPr>
          <a:xfrm flipH="1" flipV="1">
            <a:off x="7124706" y="4618806"/>
            <a:ext cx="5254" cy="706388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9E44858-0B89-4AB0-A254-402B99254D31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10025673" y="4608645"/>
            <a:ext cx="0" cy="709976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E2EAF6F-1DA7-4838-A2E0-D76342DEA464}"/>
              </a:ext>
            </a:extLst>
          </p:cNvPr>
          <p:cNvCxnSpPr>
            <a:cxnSpLocks/>
          </p:cNvCxnSpPr>
          <p:nvPr/>
        </p:nvCxnSpPr>
        <p:spPr>
          <a:xfrm>
            <a:off x="0" y="4049844"/>
            <a:ext cx="12192000" cy="0"/>
          </a:xfrm>
          <a:prstGeom prst="line">
            <a:avLst/>
          </a:prstGeom>
          <a:ln w="76200" cap="flat" cmpd="sng" algn="ctr">
            <a:solidFill>
              <a:srgbClr val="FF69B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02C941C-8E05-4E28-9DDE-F75604F37374}"/>
              </a:ext>
            </a:extLst>
          </p:cNvPr>
          <p:cNvSpPr txBox="1"/>
          <p:nvPr/>
        </p:nvSpPr>
        <p:spPr>
          <a:xfrm>
            <a:off x="30794" y="5698360"/>
            <a:ext cx="1407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6699"/>
                </a:solidFill>
              </a:rPr>
              <a:t>fixed</a:t>
            </a:r>
            <a:endParaRPr lang="zh-CN" altLang="en-US" sz="4000" dirty="0">
              <a:solidFill>
                <a:srgbClr val="FF6699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7A1D883-311A-4525-AC96-1CAA9A6C534F}"/>
              </a:ext>
            </a:extLst>
          </p:cNvPr>
          <p:cNvSpPr txBox="1"/>
          <p:nvPr/>
        </p:nvSpPr>
        <p:spPr>
          <a:xfrm>
            <a:off x="3996421" y="2583245"/>
            <a:ext cx="3382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人工神经网络投票模型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B95C0FC-1ADA-4699-8F80-9EDF4B15F9B3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703257" y="3044910"/>
            <a:ext cx="3984188" cy="979206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272F15C-95FC-4D36-8F1D-AAD726598FA9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4413981" y="3044910"/>
            <a:ext cx="1273464" cy="979206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71C3153-231B-4953-AD98-23F68DE4EEEF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5687445" y="3044910"/>
            <a:ext cx="1434759" cy="979206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6D8D7C2-9D9B-4993-A5B8-5F815CF2BA23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5687445" y="3044910"/>
            <a:ext cx="4218555" cy="1002657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F21C1EA-EDB7-4C64-82B2-0FCA18527A2C}"/>
              </a:ext>
            </a:extLst>
          </p:cNvPr>
          <p:cNvCxnSpPr>
            <a:cxnSpLocks/>
          </p:cNvCxnSpPr>
          <p:nvPr/>
        </p:nvCxnSpPr>
        <p:spPr>
          <a:xfrm flipV="1">
            <a:off x="5687445" y="1851535"/>
            <a:ext cx="1" cy="706390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AB71B480-0DB4-4B61-AC7D-DFD45054D413}"/>
              </a:ext>
            </a:extLst>
          </p:cNvPr>
          <p:cNvSpPr txBox="1"/>
          <p:nvPr/>
        </p:nvSpPr>
        <p:spPr>
          <a:xfrm>
            <a:off x="4560910" y="1322168"/>
            <a:ext cx="225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A40D7512-9E84-4CEB-87CF-6979D4AA2816}"/>
              </a:ext>
            </a:extLst>
          </p:cNvPr>
          <p:cNvCxnSpPr>
            <a:cxnSpLocks/>
          </p:cNvCxnSpPr>
          <p:nvPr/>
        </p:nvCxnSpPr>
        <p:spPr>
          <a:xfrm>
            <a:off x="6553540" y="793923"/>
            <a:ext cx="0" cy="460597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038BAC3-0DCC-4DCB-8E07-54CEFFCD658C}"/>
              </a:ext>
            </a:extLst>
          </p:cNvPr>
          <p:cNvCxnSpPr>
            <a:cxnSpLocks/>
          </p:cNvCxnSpPr>
          <p:nvPr/>
        </p:nvCxnSpPr>
        <p:spPr>
          <a:xfrm flipH="1">
            <a:off x="6801458" y="919122"/>
            <a:ext cx="372514" cy="441270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64476DD-69FF-4CF9-B9DD-5D6A3CC7FE4C}"/>
              </a:ext>
            </a:extLst>
          </p:cNvPr>
          <p:cNvCxnSpPr>
            <a:cxnSpLocks/>
          </p:cNvCxnSpPr>
          <p:nvPr/>
        </p:nvCxnSpPr>
        <p:spPr>
          <a:xfrm flipH="1">
            <a:off x="6933096" y="1347544"/>
            <a:ext cx="486756" cy="245791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1F021602-DBE7-4D27-B84E-6BE19F89A80F}"/>
              </a:ext>
            </a:extLst>
          </p:cNvPr>
          <p:cNvSpPr txBox="1"/>
          <p:nvPr/>
        </p:nvSpPr>
        <p:spPr>
          <a:xfrm>
            <a:off x="9306559" y="240386"/>
            <a:ext cx="201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模型总览（下）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478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5BBE40-9A31-FF4A-B0D9-2240DCE0D172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1A3AE4-B725-44C7-BA4E-B189ABAEA567}"/>
              </a:ext>
            </a:extLst>
          </p:cNvPr>
          <p:cNvSpPr txBox="1"/>
          <p:nvPr/>
        </p:nvSpPr>
        <p:spPr>
          <a:xfrm>
            <a:off x="892702" y="4146982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B8C7504-D01A-4D5F-9548-049B9958B801}"/>
              </a:ext>
            </a:extLst>
          </p:cNvPr>
          <p:cNvSpPr txBox="1"/>
          <p:nvPr/>
        </p:nvSpPr>
        <p:spPr>
          <a:xfrm>
            <a:off x="934615" y="5312634"/>
            <a:ext cx="153728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26B3855-ED63-45EF-ABBC-9BE032361F54}"/>
              </a:ext>
            </a:extLst>
          </p:cNvPr>
          <p:cNvSpPr txBox="1"/>
          <p:nvPr/>
        </p:nvSpPr>
        <p:spPr>
          <a:xfrm>
            <a:off x="3375719" y="5315034"/>
            <a:ext cx="207652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Bi-LSTM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50F8C43-7CD0-4F2A-BAD8-9B8C3B990F0D}"/>
              </a:ext>
            </a:extLst>
          </p:cNvPr>
          <p:cNvSpPr txBox="1"/>
          <p:nvPr/>
        </p:nvSpPr>
        <p:spPr>
          <a:xfrm>
            <a:off x="8692176" y="5318621"/>
            <a:ext cx="266699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6F8A37E-07FF-4C87-A0EE-D0765223433E}"/>
              </a:ext>
            </a:extLst>
          </p:cNvPr>
          <p:cNvSpPr txBox="1"/>
          <p:nvPr/>
        </p:nvSpPr>
        <p:spPr>
          <a:xfrm>
            <a:off x="6052669" y="5325194"/>
            <a:ext cx="215458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Text-CNN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DB43EB2-22DE-45D4-9667-EC232427D1CF}"/>
              </a:ext>
            </a:extLst>
          </p:cNvPr>
          <p:cNvSpPr txBox="1"/>
          <p:nvPr/>
        </p:nvSpPr>
        <p:spPr>
          <a:xfrm>
            <a:off x="3603428" y="4146979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EE1E242-3354-4E9D-A847-83EC5946D486}"/>
              </a:ext>
            </a:extLst>
          </p:cNvPr>
          <p:cNvSpPr txBox="1"/>
          <p:nvPr/>
        </p:nvSpPr>
        <p:spPr>
          <a:xfrm>
            <a:off x="6314152" y="4157141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C33251-1ADD-4A3A-AAAB-AA7B041913E5}"/>
              </a:ext>
            </a:extLst>
          </p:cNvPr>
          <p:cNvSpPr txBox="1"/>
          <p:nvPr/>
        </p:nvSpPr>
        <p:spPr>
          <a:xfrm>
            <a:off x="9215119" y="4146980"/>
            <a:ext cx="162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1C93DD6-07BF-420D-B779-BA2090CFF4AF}"/>
              </a:ext>
            </a:extLst>
          </p:cNvPr>
          <p:cNvCxnSpPr>
            <a:cxnSpLocks/>
            <a:stCxn id="37" idx="0"/>
            <a:endCxn id="13" idx="2"/>
          </p:cNvCxnSpPr>
          <p:nvPr/>
        </p:nvCxnSpPr>
        <p:spPr>
          <a:xfrm flipH="1" flipV="1">
            <a:off x="1703256" y="4608647"/>
            <a:ext cx="1" cy="703987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68BD0E3-F131-4A62-9138-8026CD4FE765}"/>
              </a:ext>
            </a:extLst>
          </p:cNvPr>
          <p:cNvCxnSpPr>
            <a:cxnSpLocks/>
            <a:stCxn id="38" idx="0"/>
            <a:endCxn id="23" idx="2"/>
          </p:cNvCxnSpPr>
          <p:nvPr/>
        </p:nvCxnSpPr>
        <p:spPr>
          <a:xfrm flipV="1">
            <a:off x="4413981" y="4608644"/>
            <a:ext cx="1" cy="706390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B5B3B6B-5C6E-4312-B604-5A56036A6FBE}"/>
              </a:ext>
            </a:extLst>
          </p:cNvPr>
          <p:cNvCxnSpPr>
            <a:cxnSpLocks/>
            <a:stCxn id="44" idx="0"/>
            <a:endCxn id="24" idx="2"/>
          </p:cNvCxnSpPr>
          <p:nvPr/>
        </p:nvCxnSpPr>
        <p:spPr>
          <a:xfrm flipH="1" flipV="1">
            <a:off x="7124706" y="4618806"/>
            <a:ext cx="5254" cy="706388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9E44858-0B89-4AB0-A254-402B99254D31}"/>
              </a:ext>
            </a:extLst>
          </p:cNvPr>
          <p:cNvCxnSpPr>
            <a:cxnSpLocks/>
            <a:stCxn id="39" idx="0"/>
            <a:endCxn id="25" idx="2"/>
          </p:cNvCxnSpPr>
          <p:nvPr/>
        </p:nvCxnSpPr>
        <p:spPr>
          <a:xfrm flipV="1">
            <a:off x="10025673" y="4608645"/>
            <a:ext cx="0" cy="709976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E2EAF6F-1DA7-4838-A2E0-D76342DEA464}"/>
              </a:ext>
            </a:extLst>
          </p:cNvPr>
          <p:cNvCxnSpPr>
            <a:cxnSpLocks/>
          </p:cNvCxnSpPr>
          <p:nvPr/>
        </p:nvCxnSpPr>
        <p:spPr>
          <a:xfrm>
            <a:off x="0" y="4049844"/>
            <a:ext cx="12192000" cy="0"/>
          </a:xfrm>
          <a:prstGeom prst="line">
            <a:avLst/>
          </a:prstGeom>
          <a:ln w="76200" cap="flat" cmpd="sng" algn="ctr">
            <a:solidFill>
              <a:srgbClr val="FF69B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02C941C-8E05-4E28-9DDE-F75604F37374}"/>
              </a:ext>
            </a:extLst>
          </p:cNvPr>
          <p:cNvSpPr txBox="1"/>
          <p:nvPr/>
        </p:nvSpPr>
        <p:spPr>
          <a:xfrm>
            <a:off x="30794" y="5698360"/>
            <a:ext cx="1407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6699"/>
                </a:solidFill>
              </a:rPr>
              <a:t>fixed</a:t>
            </a:r>
            <a:endParaRPr lang="zh-CN" altLang="en-US" sz="4000" dirty="0">
              <a:solidFill>
                <a:srgbClr val="FF6699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7A1D883-311A-4525-AC96-1CAA9A6C534F}"/>
              </a:ext>
            </a:extLst>
          </p:cNvPr>
          <p:cNvSpPr txBox="1"/>
          <p:nvPr/>
        </p:nvSpPr>
        <p:spPr>
          <a:xfrm>
            <a:off x="3996421" y="2583245"/>
            <a:ext cx="3382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人工神经网络投票模型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B95C0FC-1ADA-4699-8F80-9EDF4B15F9B3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703257" y="3044910"/>
            <a:ext cx="3984188" cy="979206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272F15C-95FC-4D36-8F1D-AAD726598FA9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4413981" y="3044910"/>
            <a:ext cx="1273464" cy="979206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71C3153-231B-4953-AD98-23F68DE4EEEF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5687445" y="3044910"/>
            <a:ext cx="1434759" cy="979206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6D8D7C2-9D9B-4993-A5B8-5F815CF2BA23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5687445" y="3044910"/>
            <a:ext cx="4218555" cy="1002657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F21C1EA-EDB7-4C64-82B2-0FCA18527A2C}"/>
              </a:ext>
            </a:extLst>
          </p:cNvPr>
          <p:cNvCxnSpPr>
            <a:cxnSpLocks/>
          </p:cNvCxnSpPr>
          <p:nvPr/>
        </p:nvCxnSpPr>
        <p:spPr>
          <a:xfrm flipV="1">
            <a:off x="5687445" y="1851535"/>
            <a:ext cx="1" cy="706390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AB71B480-0DB4-4B61-AC7D-DFD45054D413}"/>
              </a:ext>
            </a:extLst>
          </p:cNvPr>
          <p:cNvSpPr txBox="1"/>
          <p:nvPr/>
        </p:nvSpPr>
        <p:spPr>
          <a:xfrm>
            <a:off x="4560910" y="1322168"/>
            <a:ext cx="225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最终预测结果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A40D7512-9E84-4CEB-87CF-6979D4AA2816}"/>
              </a:ext>
            </a:extLst>
          </p:cNvPr>
          <p:cNvCxnSpPr>
            <a:cxnSpLocks/>
          </p:cNvCxnSpPr>
          <p:nvPr/>
        </p:nvCxnSpPr>
        <p:spPr>
          <a:xfrm>
            <a:off x="6553540" y="793923"/>
            <a:ext cx="0" cy="460597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038BAC3-0DCC-4DCB-8E07-54CEFFCD658C}"/>
              </a:ext>
            </a:extLst>
          </p:cNvPr>
          <p:cNvCxnSpPr>
            <a:cxnSpLocks/>
          </p:cNvCxnSpPr>
          <p:nvPr/>
        </p:nvCxnSpPr>
        <p:spPr>
          <a:xfrm flipH="1">
            <a:off x="6801458" y="919122"/>
            <a:ext cx="372514" cy="441270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64476DD-69FF-4CF9-B9DD-5D6A3CC7FE4C}"/>
              </a:ext>
            </a:extLst>
          </p:cNvPr>
          <p:cNvCxnSpPr>
            <a:cxnSpLocks/>
          </p:cNvCxnSpPr>
          <p:nvPr/>
        </p:nvCxnSpPr>
        <p:spPr>
          <a:xfrm flipH="1">
            <a:off x="6933096" y="1347544"/>
            <a:ext cx="486756" cy="245791"/>
          </a:xfrm>
          <a:prstGeom prst="line">
            <a:avLst/>
          </a:prstGeom>
          <a:ln w="38100">
            <a:solidFill>
              <a:srgbClr val="FF69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1F021602-DBE7-4D27-B84E-6BE19F89A80F}"/>
              </a:ext>
            </a:extLst>
          </p:cNvPr>
          <p:cNvSpPr txBox="1"/>
          <p:nvPr/>
        </p:nvSpPr>
        <p:spPr>
          <a:xfrm>
            <a:off x="9306559" y="240386"/>
            <a:ext cx="201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模型总览（下）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0DD829-424C-47C6-873B-C9BE3D97BC5A}"/>
              </a:ext>
            </a:extLst>
          </p:cNvPr>
          <p:cNvSpPr txBox="1"/>
          <p:nvPr/>
        </p:nvSpPr>
        <p:spPr>
          <a:xfrm>
            <a:off x="310703" y="1014304"/>
            <a:ext cx="3855361" cy="257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模型细节：预测结果</a:t>
            </a:r>
            <a:r>
              <a:rPr lang="en-US" altLang="zh-CN" sz="2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1~4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的取值范围均为</a:t>
            </a:r>
            <a:r>
              <a:rPr lang="en-US" altLang="zh-CN" sz="2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0~1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，为了训练最终模型，我们先将预测结果取</a:t>
            </a:r>
            <a:r>
              <a:rPr lang="en-US" altLang="zh-CN" sz="2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函数的反函数，然后</a:t>
            </a:r>
            <a:r>
              <a:rPr lang="en-US" altLang="zh-CN" sz="2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μ-σ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标准化。</a:t>
            </a:r>
            <a:endParaRPr lang="en-US" altLang="zh-CN" sz="2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11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379291CF-4672-744E-9BAB-00BA13F08F5E}"/>
              </a:ext>
            </a:extLst>
          </p:cNvPr>
          <p:cNvSpPr/>
          <p:nvPr/>
        </p:nvSpPr>
        <p:spPr>
          <a:xfrm>
            <a:off x="0" y="2366091"/>
            <a:ext cx="12192000" cy="322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B4B951-7A87-3343-93DD-F8B1735B4138}"/>
              </a:ext>
            </a:extLst>
          </p:cNvPr>
          <p:cNvSpPr/>
          <p:nvPr/>
        </p:nvSpPr>
        <p:spPr>
          <a:xfrm>
            <a:off x="785044" y="-1919374"/>
            <a:ext cx="2361497" cy="4876800"/>
          </a:xfrm>
          <a:prstGeom prst="rect">
            <a:avLst/>
          </a:prstGeom>
          <a:solidFill>
            <a:srgbClr val="B41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9E7151E5-801E-634D-9B44-B4B176772648}"/>
              </a:ext>
            </a:extLst>
          </p:cNvPr>
          <p:cNvSpPr/>
          <p:nvPr/>
        </p:nvSpPr>
        <p:spPr>
          <a:xfrm rot="5400000">
            <a:off x="49197" y="782761"/>
            <a:ext cx="3833190" cy="2361497"/>
          </a:xfrm>
          <a:custGeom>
            <a:avLst/>
            <a:gdLst>
              <a:gd name="connsiteX0" fmla="*/ 0 w 4493518"/>
              <a:gd name="connsiteY0" fmla="*/ 3936411 h 3936411"/>
              <a:gd name="connsiteX1" fmla="*/ 984103 w 4493518"/>
              <a:gd name="connsiteY1" fmla="*/ 0 h 3936411"/>
              <a:gd name="connsiteX2" fmla="*/ 4493518 w 4493518"/>
              <a:gd name="connsiteY2" fmla="*/ 0 h 3936411"/>
              <a:gd name="connsiteX3" fmla="*/ 4493517 w 4493518"/>
              <a:gd name="connsiteY3" fmla="*/ 3936411 h 393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518" h="3936411">
                <a:moveTo>
                  <a:pt x="0" y="3936411"/>
                </a:moveTo>
                <a:lnTo>
                  <a:pt x="984103" y="0"/>
                </a:lnTo>
                <a:lnTo>
                  <a:pt x="4493518" y="0"/>
                </a:lnTo>
                <a:lnTo>
                  <a:pt x="4493517" y="393641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任意形状 3">
            <a:extLst>
              <a:ext uri="{FF2B5EF4-FFF2-40B4-BE49-F238E27FC236}">
                <a16:creationId xmlns:a16="http://schemas.microsoft.com/office/drawing/2014/main" id="{EBA5D5F2-92DF-5743-B3E9-7E7182439D85}"/>
              </a:ext>
            </a:extLst>
          </p:cNvPr>
          <p:cNvSpPr/>
          <p:nvPr/>
        </p:nvSpPr>
        <p:spPr>
          <a:xfrm rot="5400000">
            <a:off x="-47511" y="2197919"/>
            <a:ext cx="3829877" cy="3010543"/>
          </a:xfrm>
          <a:custGeom>
            <a:avLst/>
            <a:gdLst>
              <a:gd name="connsiteX0" fmla="*/ 0 w 4493518"/>
              <a:gd name="connsiteY0" fmla="*/ 3936411 h 3936411"/>
              <a:gd name="connsiteX1" fmla="*/ 984103 w 4493518"/>
              <a:gd name="connsiteY1" fmla="*/ 0 h 3936411"/>
              <a:gd name="connsiteX2" fmla="*/ 4493518 w 4493518"/>
              <a:gd name="connsiteY2" fmla="*/ 0 h 3936411"/>
              <a:gd name="connsiteX3" fmla="*/ 4493517 w 4493518"/>
              <a:gd name="connsiteY3" fmla="*/ 3936411 h 393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518" h="3936411">
                <a:moveTo>
                  <a:pt x="0" y="3936411"/>
                </a:moveTo>
                <a:lnTo>
                  <a:pt x="984103" y="0"/>
                </a:lnTo>
                <a:lnTo>
                  <a:pt x="4493518" y="0"/>
                </a:lnTo>
                <a:lnTo>
                  <a:pt x="4493517" y="3936411"/>
                </a:lnTo>
                <a:close/>
              </a:path>
            </a:pathLst>
          </a:custGeom>
          <a:solidFill>
            <a:srgbClr val="AE0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E23138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82FB78-0791-AE46-9468-2BB5D471DF89}"/>
              </a:ext>
            </a:extLst>
          </p:cNvPr>
          <p:cNvSpPr txBox="1"/>
          <p:nvPr/>
        </p:nvSpPr>
        <p:spPr>
          <a:xfrm>
            <a:off x="1384988" y="251960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9E541F-4E98-6146-8F89-73CFA2EEBE52}"/>
              </a:ext>
            </a:extLst>
          </p:cNvPr>
          <p:cNvSpPr txBox="1"/>
          <p:nvPr/>
        </p:nvSpPr>
        <p:spPr>
          <a:xfrm>
            <a:off x="823146" y="3494349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</a:rPr>
              <a:t>CONTENTS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90A6DA0-7720-5146-975E-91EE9E56C081}"/>
              </a:ext>
            </a:extLst>
          </p:cNvPr>
          <p:cNvSpPr txBox="1"/>
          <p:nvPr/>
        </p:nvSpPr>
        <p:spPr>
          <a:xfrm>
            <a:off x="9138547" y="732594"/>
            <a:ext cx="83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+mj-lt"/>
              </a:rPr>
              <a:t>LOGO</a:t>
            </a:r>
            <a:endParaRPr kumimoji="1" lang="zh-CN" altLang="en-US" sz="16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4C492D7-7482-FA4D-9D5E-42F2F1B8879E}"/>
              </a:ext>
            </a:extLst>
          </p:cNvPr>
          <p:cNvGrpSpPr/>
          <p:nvPr/>
        </p:nvGrpSpPr>
        <p:grpSpPr>
          <a:xfrm>
            <a:off x="4121624" y="2718783"/>
            <a:ext cx="1005403" cy="916850"/>
            <a:chOff x="4244454" y="2390114"/>
            <a:chExt cx="1005403" cy="91685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1168904-80C0-4147-819D-93648BCCC44D}"/>
                </a:ext>
              </a:extLst>
            </p:cNvPr>
            <p:cNvSpPr txBox="1"/>
            <p:nvPr/>
          </p:nvSpPr>
          <p:spPr>
            <a:xfrm>
              <a:off x="4244454" y="2390114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800" dirty="0">
                  <a:solidFill>
                    <a:srgbClr val="AE0B2A"/>
                  </a:solidFill>
                  <a:latin typeface="+mj-lt"/>
                </a:rPr>
                <a:t>01</a:t>
              </a:r>
              <a:endParaRPr kumimoji="1" lang="zh-CN" altLang="en-US" sz="4800" dirty="0">
                <a:solidFill>
                  <a:srgbClr val="AE0B2A"/>
                </a:solidFill>
                <a:latin typeface="+mj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05C5F4C-7398-034B-822B-58E3E90DCE6A}"/>
                </a:ext>
              </a:extLst>
            </p:cNvPr>
            <p:cNvSpPr txBox="1"/>
            <p:nvPr/>
          </p:nvSpPr>
          <p:spPr>
            <a:xfrm>
              <a:off x="4258102" y="3045354"/>
              <a:ext cx="8734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1100" dirty="0">
                  <a:solidFill>
                    <a:srgbClr val="B4171E"/>
                  </a:solidFill>
                </a:rPr>
                <a:t>PART</a:t>
              </a:r>
              <a:endParaRPr kumimoji="1" lang="zh-CN" altLang="en-US" sz="1100">
                <a:solidFill>
                  <a:srgbClr val="B4171E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2B43DAE-0A40-2742-9EAE-121F953AA201}"/>
              </a:ext>
            </a:extLst>
          </p:cNvPr>
          <p:cNvGrpSpPr/>
          <p:nvPr/>
        </p:nvGrpSpPr>
        <p:grpSpPr>
          <a:xfrm>
            <a:off x="4135272" y="4154393"/>
            <a:ext cx="1005403" cy="951940"/>
            <a:chOff x="4244454" y="2390114"/>
            <a:chExt cx="1005403" cy="95194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4275DE1-E9E5-8B44-AE09-8310FDBFEBF3}"/>
                </a:ext>
              </a:extLst>
            </p:cNvPr>
            <p:cNvSpPr txBox="1"/>
            <p:nvPr/>
          </p:nvSpPr>
          <p:spPr>
            <a:xfrm>
              <a:off x="4244454" y="2390114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800" dirty="0">
                  <a:solidFill>
                    <a:srgbClr val="AE0B2A"/>
                  </a:solidFill>
                  <a:latin typeface="+mj-lt"/>
                </a:rPr>
                <a:t>03</a:t>
              </a:r>
              <a:endParaRPr kumimoji="1" lang="zh-CN" altLang="en-US" sz="4800" dirty="0">
                <a:solidFill>
                  <a:srgbClr val="AE0B2A"/>
                </a:solidFill>
                <a:latin typeface="+mj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C1E2683-C95E-F849-9A0D-E91360633AB0}"/>
                </a:ext>
              </a:extLst>
            </p:cNvPr>
            <p:cNvSpPr txBox="1"/>
            <p:nvPr/>
          </p:nvSpPr>
          <p:spPr>
            <a:xfrm>
              <a:off x="4310427" y="3080444"/>
              <a:ext cx="8734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1100" dirty="0">
                  <a:solidFill>
                    <a:srgbClr val="B4171E"/>
                  </a:solidFill>
                </a:rPr>
                <a:t>PART</a:t>
              </a:r>
              <a:endParaRPr kumimoji="1" lang="zh-CN" altLang="en-US" sz="1100" dirty="0">
                <a:solidFill>
                  <a:srgbClr val="B4171E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EF17D27-F351-FD4F-891B-8F9B6F3FBF5B}"/>
              </a:ext>
            </a:extLst>
          </p:cNvPr>
          <p:cNvGrpSpPr/>
          <p:nvPr/>
        </p:nvGrpSpPr>
        <p:grpSpPr>
          <a:xfrm>
            <a:off x="7808794" y="2718783"/>
            <a:ext cx="1005403" cy="916850"/>
            <a:chOff x="4244454" y="2390114"/>
            <a:chExt cx="1005403" cy="91685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313A509-BB70-444C-BB94-167B0B5967A1}"/>
                </a:ext>
              </a:extLst>
            </p:cNvPr>
            <p:cNvSpPr txBox="1"/>
            <p:nvPr/>
          </p:nvSpPr>
          <p:spPr>
            <a:xfrm>
              <a:off x="4244454" y="2390114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800" dirty="0">
                  <a:solidFill>
                    <a:srgbClr val="AE0B2A"/>
                  </a:solidFill>
                  <a:latin typeface="+mj-lt"/>
                </a:rPr>
                <a:t>02</a:t>
              </a:r>
              <a:endParaRPr kumimoji="1" lang="zh-CN" altLang="en-US" sz="4800" dirty="0">
                <a:solidFill>
                  <a:srgbClr val="AE0B2A"/>
                </a:solidFill>
                <a:latin typeface="+mj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53C1E32-6E3A-094B-8D8C-A8F6679B98A7}"/>
                </a:ext>
              </a:extLst>
            </p:cNvPr>
            <p:cNvSpPr txBox="1"/>
            <p:nvPr/>
          </p:nvSpPr>
          <p:spPr>
            <a:xfrm>
              <a:off x="4310427" y="3045354"/>
              <a:ext cx="8734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1100" dirty="0">
                  <a:solidFill>
                    <a:srgbClr val="B4171E"/>
                  </a:solidFill>
                </a:rPr>
                <a:t>PART</a:t>
              </a:r>
              <a:endParaRPr kumimoji="1" lang="zh-CN" altLang="en-US" sz="1100" dirty="0">
                <a:solidFill>
                  <a:srgbClr val="B4171E"/>
                </a:solidFill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F909E56-49AB-C940-B493-DA1A77584B7E}"/>
              </a:ext>
            </a:extLst>
          </p:cNvPr>
          <p:cNvGrpSpPr/>
          <p:nvPr/>
        </p:nvGrpSpPr>
        <p:grpSpPr>
          <a:xfrm>
            <a:off x="7822442" y="4154393"/>
            <a:ext cx="1005403" cy="906988"/>
            <a:chOff x="4244454" y="2390114"/>
            <a:chExt cx="1005403" cy="90698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1A83EA5-6ED5-7141-8623-69EAA2EE46C9}"/>
                </a:ext>
              </a:extLst>
            </p:cNvPr>
            <p:cNvSpPr txBox="1"/>
            <p:nvPr/>
          </p:nvSpPr>
          <p:spPr>
            <a:xfrm>
              <a:off x="4244454" y="2390114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800" dirty="0">
                  <a:solidFill>
                    <a:srgbClr val="AE0B2A"/>
                  </a:solidFill>
                  <a:latin typeface="+mj-lt"/>
                </a:rPr>
                <a:t>04</a:t>
              </a:r>
              <a:endParaRPr kumimoji="1" lang="zh-CN" altLang="en-US" sz="4800" dirty="0">
                <a:solidFill>
                  <a:srgbClr val="AE0B2A"/>
                </a:solidFill>
                <a:latin typeface="+mj-lt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7807552-98AD-724C-9099-929BAB775A7E}"/>
                </a:ext>
              </a:extLst>
            </p:cNvPr>
            <p:cNvSpPr txBox="1"/>
            <p:nvPr/>
          </p:nvSpPr>
          <p:spPr>
            <a:xfrm>
              <a:off x="4310427" y="3035492"/>
              <a:ext cx="8734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1100" dirty="0">
                  <a:solidFill>
                    <a:srgbClr val="B4171E"/>
                  </a:solidFill>
                </a:rPr>
                <a:t>PART</a:t>
              </a:r>
              <a:endParaRPr kumimoji="1" lang="zh-CN" altLang="en-US" sz="1100" dirty="0">
                <a:solidFill>
                  <a:srgbClr val="B4171E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D5AC0A12-CE87-DB4A-981A-47D053934A25}"/>
              </a:ext>
            </a:extLst>
          </p:cNvPr>
          <p:cNvSpPr txBox="1"/>
          <p:nvPr/>
        </p:nvSpPr>
        <p:spPr>
          <a:xfrm>
            <a:off x="5146284" y="281111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数据集介绍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9951C60-F06A-6940-BCF9-D34720FD7905}"/>
              </a:ext>
            </a:extLst>
          </p:cNvPr>
          <p:cNvSpPr txBox="1"/>
          <p:nvPr/>
        </p:nvSpPr>
        <p:spPr>
          <a:xfrm>
            <a:off x="5146284" y="421312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模型测试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9C009D4-5AF1-5D47-92B6-5555A84E34A5}"/>
              </a:ext>
            </a:extLst>
          </p:cNvPr>
          <p:cNvSpPr txBox="1"/>
          <p:nvPr/>
        </p:nvSpPr>
        <p:spPr>
          <a:xfrm>
            <a:off x="8832378" y="281492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模型介绍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214F1EC-D739-FA4E-BE03-9C07B94860F3}"/>
              </a:ext>
            </a:extLst>
          </p:cNvPr>
          <p:cNvSpPr txBox="1"/>
          <p:nvPr/>
        </p:nvSpPr>
        <p:spPr>
          <a:xfrm>
            <a:off x="8832378" y="421693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不足与展望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6D47313-C532-41BE-9B6C-849EAA1CFF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46" y="223351"/>
            <a:ext cx="1784144" cy="178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37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49E9AB-CB8E-A74F-A6A3-7004E4C1B5A7}"/>
              </a:ext>
            </a:extLst>
          </p:cNvPr>
          <p:cNvSpPr/>
          <p:nvPr/>
        </p:nvSpPr>
        <p:spPr>
          <a:xfrm>
            <a:off x="62570" y="1988447"/>
            <a:ext cx="12192000" cy="2547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E6B0B3-75F1-6D49-8DB3-656835DFC5F5}"/>
              </a:ext>
            </a:extLst>
          </p:cNvPr>
          <p:cNvGrpSpPr/>
          <p:nvPr/>
        </p:nvGrpSpPr>
        <p:grpSpPr>
          <a:xfrm rot="5400000">
            <a:off x="1232255" y="205090"/>
            <a:ext cx="1452397" cy="3916908"/>
            <a:chOff x="360453" y="-634043"/>
            <a:chExt cx="3010544" cy="614391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53A588F-5053-9143-BB64-BDB154C631E0}"/>
                </a:ext>
              </a:extLst>
            </p:cNvPr>
            <p:cNvSpPr/>
            <p:nvPr/>
          </p:nvSpPr>
          <p:spPr>
            <a:xfrm>
              <a:off x="785046" y="-634043"/>
              <a:ext cx="2361496" cy="3185618"/>
            </a:xfrm>
            <a:prstGeom prst="rect">
              <a:avLst/>
            </a:prstGeom>
            <a:solidFill>
              <a:srgbClr val="B417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任意形状 3">
              <a:extLst>
                <a:ext uri="{FF2B5EF4-FFF2-40B4-BE49-F238E27FC236}">
                  <a16:creationId xmlns:a16="http://schemas.microsoft.com/office/drawing/2014/main" id="{68080E31-D627-6D4E-A3C9-C7DE33045F0C}"/>
                </a:ext>
              </a:extLst>
            </p:cNvPr>
            <p:cNvSpPr/>
            <p:nvPr/>
          </p:nvSpPr>
          <p:spPr>
            <a:xfrm rot="5400000">
              <a:off x="49197" y="782761"/>
              <a:ext cx="3833190" cy="2361497"/>
            </a:xfrm>
            <a:custGeom>
              <a:avLst/>
              <a:gdLst>
                <a:gd name="connsiteX0" fmla="*/ 0 w 4493518"/>
                <a:gd name="connsiteY0" fmla="*/ 3936411 h 3936411"/>
                <a:gd name="connsiteX1" fmla="*/ 984103 w 4493518"/>
                <a:gd name="connsiteY1" fmla="*/ 0 h 3936411"/>
                <a:gd name="connsiteX2" fmla="*/ 4493518 w 4493518"/>
                <a:gd name="connsiteY2" fmla="*/ 0 h 3936411"/>
                <a:gd name="connsiteX3" fmla="*/ 4493517 w 4493518"/>
                <a:gd name="connsiteY3" fmla="*/ 3936411 h 393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3518" h="3936411">
                  <a:moveTo>
                    <a:pt x="0" y="3936411"/>
                  </a:moveTo>
                  <a:lnTo>
                    <a:pt x="984103" y="0"/>
                  </a:lnTo>
                  <a:lnTo>
                    <a:pt x="4493518" y="0"/>
                  </a:lnTo>
                  <a:lnTo>
                    <a:pt x="4493517" y="39364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8C683CC2-7B0B-4247-B643-57E9690E6E75}"/>
                </a:ext>
              </a:extLst>
            </p:cNvPr>
            <p:cNvSpPr/>
            <p:nvPr/>
          </p:nvSpPr>
          <p:spPr>
            <a:xfrm rot="5400000">
              <a:off x="-766361" y="1372513"/>
              <a:ext cx="5264171" cy="3010544"/>
            </a:xfrm>
            <a:custGeom>
              <a:avLst/>
              <a:gdLst>
                <a:gd name="connsiteX0" fmla="*/ 0 w 4493518"/>
                <a:gd name="connsiteY0" fmla="*/ 3936411 h 3936411"/>
                <a:gd name="connsiteX1" fmla="*/ 984103 w 4493518"/>
                <a:gd name="connsiteY1" fmla="*/ 0 h 3936411"/>
                <a:gd name="connsiteX2" fmla="*/ 4493518 w 4493518"/>
                <a:gd name="connsiteY2" fmla="*/ 0 h 3936411"/>
                <a:gd name="connsiteX3" fmla="*/ 4493517 w 4493518"/>
                <a:gd name="connsiteY3" fmla="*/ 3936411 h 393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3518" h="3936411">
                  <a:moveTo>
                    <a:pt x="0" y="3936411"/>
                  </a:moveTo>
                  <a:lnTo>
                    <a:pt x="984103" y="0"/>
                  </a:lnTo>
                  <a:lnTo>
                    <a:pt x="4493518" y="0"/>
                  </a:lnTo>
                  <a:lnTo>
                    <a:pt x="4493517" y="3936411"/>
                  </a:lnTo>
                  <a:close/>
                </a:path>
              </a:pathLst>
            </a:custGeom>
            <a:solidFill>
              <a:srgbClr val="AE0B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CA4AD9C-47C0-564F-BD92-C85D04DE7093}"/>
              </a:ext>
            </a:extLst>
          </p:cNvPr>
          <p:cNvSpPr txBox="1"/>
          <p:nvPr/>
        </p:nvSpPr>
        <p:spPr>
          <a:xfrm>
            <a:off x="4082230" y="2498708"/>
            <a:ext cx="4390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模型测试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FB8690-18E7-1549-8EB0-46C37E65C067}"/>
              </a:ext>
            </a:extLst>
          </p:cNvPr>
          <p:cNvSpPr txBox="1"/>
          <p:nvPr/>
        </p:nvSpPr>
        <p:spPr>
          <a:xfrm>
            <a:off x="216941" y="1809601"/>
            <a:ext cx="262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  <a:latin typeface="+mj-lt"/>
              </a:rPr>
              <a:t>PART. 03</a:t>
            </a:r>
            <a:endParaRPr kumimoji="1"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BD991A58-F25A-D948-A424-F59932BBF851}"/>
              </a:ext>
            </a:extLst>
          </p:cNvPr>
          <p:cNvSpPr/>
          <p:nvPr/>
        </p:nvSpPr>
        <p:spPr>
          <a:xfrm>
            <a:off x="10140287" y="4850561"/>
            <a:ext cx="331787" cy="331286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F9BBEE-73D1-9D45-9A0C-8AC97A3043FB}"/>
              </a:ext>
            </a:extLst>
          </p:cNvPr>
          <p:cNvSpPr txBox="1"/>
          <p:nvPr/>
        </p:nvSpPr>
        <p:spPr>
          <a:xfrm>
            <a:off x="10472074" y="4807059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+mj-lt"/>
              </a:rPr>
              <a:t>BUSINESS</a:t>
            </a:r>
            <a:endParaRPr kumimoji="1" lang="zh-CN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9E5792-FE0A-4B54-9F86-84C37F3D0F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16200000" flipV="1">
            <a:off x="8859788" y="2203186"/>
            <a:ext cx="2608495" cy="39816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43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C4C0B64-A94A-4F0B-9952-BE0A096FB024}"/>
              </a:ext>
            </a:extLst>
          </p:cNvPr>
          <p:cNvSpPr txBox="1"/>
          <p:nvPr/>
        </p:nvSpPr>
        <p:spPr>
          <a:xfrm>
            <a:off x="714585" y="1009128"/>
            <a:ext cx="10237895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建模中的思考：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起初，因为对数据集没有深入的了解，我们计划通过单一模态来预测动画的风格，并以测试集上的准确率（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）作为评价标准。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但是，我们发现这样的效果并不好，测试集上的准确率仅为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，并且随着标签的选择有很大的波动。我们重新研究了数据集，发现了以下问题：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、动画封面的风格有很大的区别，即使采用数据增强也无法有效的缓和。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、动画简介的长度有很大的区别，并且其中的有效信息很短（或缺失），位置也不固定。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、大部分标签在二分类的情况下存在严重的类别不均衡。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0FA29D-8CB1-4254-B625-12D6BD51732D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75B8D3-E74A-4349-AF16-7EAC6AEF2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700" y="5660263"/>
            <a:ext cx="1262615" cy="11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42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C4C0B64-A94A-4F0B-9952-BE0A096FB024}"/>
              </a:ext>
            </a:extLst>
          </p:cNvPr>
          <p:cNvSpPr txBox="1"/>
          <p:nvPr/>
        </p:nvSpPr>
        <p:spPr>
          <a:xfrm>
            <a:off x="714585" y="1009128"/>
            <a:ext cx="10237895" cy="5012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考虑到这三个问题，对模型做出以下调整：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、我们发现某些指标对于特定的标签有着十分显著的效果：例如，是否全为女性能够十分精准的预测“百合”标签。因此我们将这些指标转换成</a:t>
            </a:r>
            <a:r>
              <a:rPr lang="en-US" altLang="zh-CN" sz="2400" dirty="0"/>
              <a:t>0-1</a:t>
            </a:r>
            <a:r>
              <a:rPr lang="zh-CN" altLang="en-US" sz="2400" dirty="0"/>
              <a:t>特征并建立了对应的模型。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、综合利用封面、标题、简介和</a:t>
            </a:r>
            <a:r>
              <a:rPr lang="en-US" altLang="zh-CN" sz="2400" dirty="0"/>
              <a:t>0-1</a:t>
            </a:r>
            <a:r>
              <a:rPr lang="zh-CN" altLang="en-US" sz="2400" dirty="0"/>
              <a:t>特征的信息来预测动画风格。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、对于类别不均衡的问题，考虑</a:t>
            </a:r>
            <a:r>
              <a:rPr lang="en-US" altLang="zh-CN" sz="2400" dirty="0" err="1"/>
              <a:t>model.fit</a:t>
            </a:r>
            <a:r>
              <a:rPr lang="zh-CN" altLang="en-US" sz="2400" dirty="0"/>
              <a:t>函数中的</a:t>
            </a:r>
            <a:r>
              <a:rPr lang="en-US" altLang="zh-CN" sz="2400" dirty="0" err="1"/>
              <a:t>class_weight</a:t>
            </a:r>
            <a:r>
              <a:rPr lang="zh-CN" altLang="en-US" sz="2400" dirty="0"/>
              <a:t>参数，通过</a:t>
            </a:r>
            <a:r>
              <a:rPr lang="en-US" altLang="zh-CN" sz="2400" dirty="0"/>
              <a:t>ROC</a:t>
            </a:r>
            <a:r>
              <a:rPr lang="zh-CN" altLang="en-US" sz="2400" dirty="0"/>
              <a:t>曲线和</a:t>
            </a:r>
            <a:r>
              <a:rPr lang="en-US" altLang="zh-CN" sz="2400" dirty="0"/>
              <a:t>AUC</a:t>
            </a:r>
            <a:r>
              <a:rPr lang="zh-CN" altLang="en-US" sz="2400" dirty="0"/>
              <a:t>值来评价模型。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通过实验，我们发现将多个模型的结果汇总起来，进行投票，能够取得最好的效果。</a:t>
            </a:r>
            <a:endParaRPr lang="en-US" altLang="zh-CN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0FA29D-8CB1-4254-B625-12D6BD51732D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6244AE-818E-466C-A574-C23E75FC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965" y="5752650"/>
            <a:ext cx="1105350" cy="11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43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5CFB3D3-167E-47FB-A7B8-FBE4356B3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53"/>
          <a:stretch/>
        </p:blipFill>
        <p:spPr>
          <a:xfrm>
            <a:off x="689869" y="1687830"/>
            <a:ext cx="4896774" cy="4311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F73DE2-D5BD-498D-AEA5-7753F924FF72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模型测试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44877C-261A-4944-A3E2-D82398705981}"/>
              </a:ext>
            </a:extLst>
          </p:cNvPr>
          <p:cNvSpPr txBox="1"/>
          <p:nvPr/>
        </p:nvSpPr>
        <p:spPr>
          <a:xfrm>
            <a:off x="5821268" y="1124182"/>
            <a:ext cx="5745854" cy="409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模型测试结果（测试集）：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利用投票模型预测一部动画是否为科幻动画，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根据预测值和实际值绘出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ROC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曲线，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值为</a:t>
            </a:r>
            <a:r>
              <a:rPr lang="en-US" altLang="zh-CN" sz="2200" dirty="0">
                <a:solidFill>
                  <a:srgbClr val="FF69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0.93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，效果很不错。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在模型的实际应用中，一部动画可以有多个风格。因此我们可以调高阈值，令模型打出的标签尽量准确。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0C29E82-6AC5-49C1-8230-B72AF80A71C3}"/>
              </a:ext>
            </a:extLst>
          </p:cNvPr>
          <p:cNvSpPr/>
          <p:nvPr/>
        </p:nvSpPr>
        <p:spPr>
          <a:xfrm>
            <a:off x="4508072" y="5020641"/>
            <a:ext cx="537328" cy="356762"/>
          </a:xfrm>
          <a:prstGeom prst="roundRect">
            <a:avLst/>
          </a:prstGeom>
          <a:noFill/>
          <a:ln w="7620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ADCE299-6087-4767-A776-723BBA7191E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045400" y="3170969"/>
            <a:ext cx="1378071" cy="2028053"/>
          </a:xfrm>
          <a:prstGeom prst="straightConnector1">
            <a:avLst/>
          </a:prstGeom>
          <a:ln w="762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C26040B-1113-41AF-81DC-DB4A69D49558}"/>
              </a:ext>
            </a:extLst>
          </p:cNvPr>
          <p:cNvSpPr txBox="1"/>
          <p:nvPr/>
        </p:nvSpPr>
        <p:spPr>
          <a:xfrm>
            <a:off x="1767085" y="1224539"/>
            <a:ext cx="285825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投票模型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曲线（科幻）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85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7C1FFF-0BF3-4307-8045-F32CBFFF0C96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模型测试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185A74A-A01A-4460-8111-236EC74E8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439373"/>
              </p:ext>
            </p:extLst>
          </p:nvPr>
        </p:nvGraphicFramePr>
        <p:xfrm>
          <a:off x="1142785" y="1910081"/>
          <a:ext cx="9647519" cy="336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085">
                  <a:extLst>
                    <a:ext uri="{9D8B030D-6E8A-4147-A177-3AD203B41FA5}">
                      <a16:colId xmlns:a16="http://schemas.microsoft.com/office/drawing/2014/main" val="3281107285"/>
                    </a:ext>
                  </a:extLst>
                </a:gridCol>
                <a:gridCol w="1448570">
                  <a:extLst>
                    <a:ext uri="{9D8B030D-6E8A-4147-A177-3AD203B41FA5}">
                      <a16:colId xmlns:a16="http://schemas.microsoft.com/office/drawing/2014/main" val="4285105061"/>
                    </a:ext>
                  </a:extLst>
                </a:gridCol>
                <a:gridCol w="1557104">
                  <a:extLst>
                    <a:ext uri="{9D8B030D-6E8A-4147-A177-3AD203B41FA5}">
                      <a16:colId xmlns:a16="http://schemas.microsoft.com/office/drawing/2014/main" val="570016319"/>
                    </a:ext>
                  </a:extLst>
                </a:gridCol>
                <a:gridCol w="1607920">
                  <a:extLst>
                    <a:ext uri="{9D8B030D-6E8A-4147-A177-3AD203B41FA5}">
                      <a16:colId xmlns:a16="http://schemas.microsoft.com/office/drawing/2014/main" val="1693944964"/>
                    </a:ext>
                  </a:extLst>
                </a:gridCol>
                <a:gridCol w="1607920">
                  <a:extLst>
                    <a:ext uri="{9D8B030D-6E8A-4147-A177-3AD203B41FA5}">
                      <a16:colId xmlns:a16="http://schemas.microsoft.com/office/drawing/2014/main" val="4009390866"/>
                    </a:ext>
                  </a:extLst>
                </a:gridCol>
                <a:gridCol w="1607920">
                  <a:extLst>
                    <a:ext uri="{9D8B030D-6E8A-4147-A177-3AD203B41FA5}">
                      <a16:colId xmlns:a16="http://schemas.microsoft.com/office/drawing/2014/main" val="612745295"/>
                    </a:ext>
                  </a:extLst>
                </a:gridCol>
              </a:tblGrid>
              <a:tr h="4849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AUC</a:t>
                      </a:r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搞笑</a:t>
                      </a: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百合</a:t>
                      </a: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治愈</a:t>
                      </a: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后宫</a:t>
                      </a: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校园</a:t>
                      </a: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727616"/>
                  </a:ext>
                </a:extLst>
              </a:tr>
              <a:tr h="57560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0.72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0.73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0.72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0.71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412847"/>
                  </a:ext>
                </a:extLst>
              </a:tr>
              <a:tr h="57560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简介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Bi-LSTM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0.77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0.76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0.77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0.72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0.83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24473"/>
                  </a:ext>
                </a:extLst>
              </a:tr>
              <a:tr h="57560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Text-CNN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0.81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0.73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0.81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0.77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341967"/>
                  </a:ext>
                </a:extLst>
              </a:tr>
              <a:tr h="5756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0-1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ANN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0.71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0.89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0.65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0.77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36789"/>
                  </a:ext>
                </a:extLst>
              </a:tr>
              <a:tr h="57560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投票模型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0.91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0.82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0.91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0.87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7751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28DE22A3-8F43-41CF-BA29-97D817EA3745}"/>
              </a:ext>
            </a:extLst>
          </p:cNvPr>
          <p:cNvSpPr txBox="1"/>
          <p:nvPr/>
        </p:nvSpPr>
        <p:spPr>
          <a:xfrm>
            <a:off x="1047658" y="1111476"/>
            <a:ext cx="9163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模型效果总览：投票模型测试集平均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AUC0.88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，效果较好。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793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7C1FFF-0BF3-4307-8045-F32CBFFF0C96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模型测试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185A74A-A01A-4460-8111-236EC74E8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26095"/>
              </p:ext>
            </p:extLst>
          </p:nvPr>
        </p:nvGraphicFramePr>
        <p:xfrm>
          <a:off x="1142785" y="1899921"/>
          <a:ext cx="9647519" cy="336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085">
                  <a:extLst>
                    <a:ext uri="{9D8B030D-6E8A-4147-A177-3AD203B41FA5}">
                      <a16:colId xmlns:a16="http://schemas.microsoft.com/office/drawing/2014/main" val="3281107285"/>
                    </a:ext>
                  </a:extLst>
                </a:gridCol>
                <a:gridCol w="1448570">
                  <a:extLst>
                    <a:ext uri="{9D8B030D-6E8A-4147-A177-3AD203B41FA5}">
                      <a16:colId xmlns:a16="http://schemas.microsoft.com/office/drawing/2014/main" val="4285105061"/>
                    </a:ext>
                  </a:extLst>
                </a:gridCol>
                <a:gridCol w="1557104">
                  <a:extLst>
                    <a:ext uri="{9D8B030D-6E8A-4147-A177-3AD203B41FA5}">
                      <a16:colId xmlns:a16="http://schemas.microsoft.com/office/drawing/2014/main" val="570016319"/>
                    </a:ext>
                  </a:extLst>
                </a:gridCol>
                <a:gridCol w="1607920">
                  <a:extLst>
                    <a:ext uri="{9D8B030D-6E8A-4147-A177-3AD203B41FA5}">
                      <a16:colId xmlns:a16="http://schemas.microsoft.com/office/drawing/2014/main" val="1693944964"/>
                    </a:ext>
                  </a:extLst>
                </a:gridCol>
                <a:gridCol w="1607920">
                  <a:extLst>
                    <a:ext uri="{9D8B030D-6E8A-4147-A177-3AD203B41FA5}">
                      <a16:colId xmlns:a16="http://schemas.microsoft.com/office/drawing/2014/main" val="4009390866"/>
                    </a:ext>
                  </a:extLst>
                </a:gridCol>
                <a:gridCol w="1607920">
                  <a:extLst>
                    <a:ext uri="{9D8B030D-6E8A-4147-A177-3AD203B41FA5}">
                      <a16:colId xmlns:a16="http://schemas.microsoft.com/office/drawing/2014/main" val="612745295"/>
                    </a:ext>
                  </a:extLst>
                </a:gridCol>
              </a:tblGrid>
              <a:tr h="4849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AUC</a:t>
                      </a:r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恋爱</a:t>
                      </a: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科幻</a:t>
                      </a: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日常</a:t>
                      </a: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战斗</a:t>
                      </a: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CN" alt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热血</a:t>
                      </a:r>
                    </a:p>
                  </a:txBody>
                  <a:tcPr marL="7620" marR="7620" marT="7620" marB="0" anchor="ctr"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727616"/>
                  </a:ext>
                </a:extLst>
              </a:tr>
              <a:tr h="57560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CNN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0.72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0.73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0.74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412847"/>
                  </a:ext>
                </a:extLst>
              </a:tr>
              <a:tr h="57560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简介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Bi-LSTM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0.76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0.72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0.79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24473"/>
                  </a:ext>
                </a:extLst>
              </a:tr>
              <a:tr h="57560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Text-CNN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0.73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0.87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0.83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341967"/>
                  </a:ext>
                </a:extLst>
              </a:tr>
              <a:tr h="57560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0-1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ANN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0.72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0.75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0.72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36789"/>
                  </a:ext>
                </a:extLst>
              </a:tr>
              <a:tr h="57560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投票模型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0.83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0.93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0.88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77514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BAA1315-800B-48D0-8538-B1A0BE77856B}"/>
              </a:ext>
            </a:extLst>
          </p:cNvPr>
          <p:cNvSpPr txBox="1"/>
          <p:nvPr/>
        </p:nvSpPr>
        <p:spPr>
          <a:xfrm>
            <a:off x="1047658" y="1111476"/>
            <a:ext cx="9163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模型效果总览：投票模型测试集平均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AUC0.88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，效果较好。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3100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5BBE40-9A31-FF4A-B0D9-2240DCE0D172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模型测试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DC07BA-2498-427D-948F-FF5AD6CE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279" y="1788081"/>
            <a:ext cx="2342056" cy="31765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63BD84-A2FF-4EE4-908C-28E434B4D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993" y="1788081"/>
            <a:ext cx="2218232" cy="31765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9E8960-21E5-4C88-892B-F253E90BD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096" y="1788081"/>
            <a:ext cx="2269357" cy="31765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623BE1-834D-4D54-BA22-3A6FE2986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002" y="1746548"/>
            <a:ext cx="2275980" cy="32180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B8438A5-9F40-4AE5-8E73-D95A8493D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15" y="1746031"/>
            <a:ext cx="2275980" cy="321856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4EE635F-0950-4F3D-8A85-EDFFD30C148A}"/>
              </a:ext>
            </a:extLst>
          </p:cNvPr>
          <p:cNvSpPr txBox="1"/>
          <p:nvPr/>
        </p:nvSpPr>
        <p:spPr>
          <a:xfrm>
            <a:off x="313899" y="5069919"/>
            <a:ext cx="200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地球外少年少女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16FFE03-2BFD-43CE-B6B7-18CE5F306853}"/>
              </a:ext>
            </a:extLst>
          </p:cNvPr>
          <p:cNvSpPr txBox="1"/>
          <p:nvPr/>
        </p:nvSpPr>
        <p:spPr>
          <a:xfrm>
            <a:off x="2661685" y="5079394"/>
            <a:ext cx="2006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明日酱的水手服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E0F556C-9A9F-44A4-BA6F-663056D1DBB9}"/>
              </a:ext>
            </a:extLst>
          </p:cNvPr>
          <p:cNvSpPr txBox="1"/>
          <p:nvPr/>
        </p:nvSpPr>
        <p:spPr>
          <a:xfrm>
            <a:off x="5065534" y="5080158"/>
            <a:ext cx="2069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鬼灭之刃 游郭篇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31092F2-62F9-4FA1-BA48-18F91DE0E255}"/>
              </a:ext>
            </a:extLst>
          </p:cNvPr>
          <p:cNvSpPr txBox="1"/>
          <p:nvPr/>
        </p:nvSpPr>
        <p:spPr>
          <a:xfrm>
            <a:off x="7603782" y="5069919"/>
            <a:ext cx="1801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佐佐木与宫野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2B7C1B-7F5D-48C5-BE8F-F18AAEA2B46E}"/>
              </a:ext>
            </a:extLst>
          </p:cNvPr>
          <p:cNvSpPr txBox="1"/>
          <p:nvPr/>
        </p:nvSpPr>
        <p:spPr>
          <a:xfrm>
            <a:off x="10241794" y="5083979"/>
            <a:ext cx="1384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Slow Loop</a:t>
            </a:r>
            <a:endParaRPr lang="zh-CN" altLang="en-US" sz="2000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887529E-367F-436A-AE0C-74B7C8F70019}"/>
              </a:ext>
            </a:extLst>
          </p:cNvPr>
          <p:cNvGrpSpPr/>
          <p:nvPr/>
        </p:nvGrpSpPr>
        <p:grpSpPr>
          <a:xfrm>
            <a:off x="884601" y="5470029"/>
            <a:ext cx="11158624" cy="410349"/>
            <a:chOff x="884601" y="4962029"/>
            <a:chExt cx="11158624" cy="41034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2E1263F-9FFE-419B-9E52-3C1E0DD56FDF}"/>
                </a:ext>
              </a:extLst>
            </p:cNvPr>
            <p:cNvSpPr txBox="1"/>
            <p:nvPr/>
          </p:nvSpPr>
          <p:spPr>
            <a:xfrm>
              <a:off x="884601" y="4962029"/>
              <a:ext cx="17281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科幻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BF69983-7CE5-424F-AFBD-CCF11963DCA1}"/>
                </a:ext>
              </a:extLst>
            </p:cNvPr>
            <p:cNvSpPr txBox="1"/>
            <p:nvPr/>
          </p:nvSpPr>
          <p:spPr>
            <a:xfrm>
              <a:off x="2965409" y="4971504"/>
              <a:ext cx="17281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校园</a:t>
              </a:r>
              <a:r>
                <a:rPr lang="en-US" altLang="zh-CN" sz="2000" dirty="0"/>
                <a:t>/</a:t>
              </a:r>
              <a:r>
                <a:rPr lang="zh-CN" altLang="en-US" sz="2000" dirty="0"/>
                <a:t>搞笑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26F1791-1D54-4FAD-AA6A-7B8DCDE45D6F}"/>
                </a:ext>
              </a:extLst>
            </p:cNvPr>
            <p:cNvSpPr txBox="1"/>
            <p:nvPr/>
          </p:nvSpPr>
          <p:spPr>
            <a:xfrm>
              <a:off x="5407254" y="4962029"/>
              <a:ext cx="17281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热血</a:t>
              </a:r>
              <a:r>
                <a:rPr lang="en-US" altLang="zh-CN" sz="2000" dirty="0"/>
                <a:t>/</a:t>
              </a:r>
              <a:r>
                <a:rPr lang="zh-CN" altLang="en-US" sz="2000" dirty="0"/>
                <a:t>战斗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03FE85E-3A00-4575-A09D-8C25B3A57017}"/>
                </a:ext>
              </a:extLst>
            </p:cNvPr>
            <p:cNvSpPr txBox="1"/>
            <p:nvPr/>
          </p:nvSpPr>
          <p:spPr>
            <a:xfrm>
              <a:off x="8139421" y="4972268"/>
              <a:ext cx="17281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恋爱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5A5744F-3EEB-489D-841D-74567AAD5801}"/>
                </a:ext>
              </a:extLst>
            </p:cNvPr>
            <p:cNvSpPr txBox="1"/>
            <p:nvPr/>
          </p:nvSpPr>
          <p:spPr>
            <a:xfrm>
              <a:off x="10315104" y="4962029"/>
              <a:ext cx="17281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百合</a:t>
              </a:r>
              <a:r>
                <a:rPr lang="en-US" altLang="zh-CN" sz="2000" dirty="0"/>
                <a:t>/</a:t>
              </a:r>
              <a:r>
                <a:rPr lang="zh-CN" altLang="en-US" sz="2000" dirty="0"/>
                <a:t>治愈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C71F6C01-4FDE-42C9-A6F5-626967E10B20}"/>
              </a:ext>
            </a:extLst>
          </p:cNvPr>
          <p:cNvSpPr txBox="1"/>
          <p:nvPr/>
        </p:nvSpPr>
        <p:spPr>
          <a:xfrm>
            <a:off x="214538" y="912740"/>
            <a:ext cx="7118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我们选取了五部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月新番，预测它们的风格。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88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49E9AB-CB8E-A74F-A6A3-7004E4C1B5A7}"/>
              </a:ext>
            </a:extLst>
          </p:cNvPr>
          <p:cNvSpPr/>
          <p:nvPr/>
        </p:nvSpPr>
        <p:spPr>
          <a:xfrm>
            <a:off x="62570" y="1988447"/>
            <a:ext cx="12192000" cy="2547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E6B0B3-75F1-6D49-8DB3-656835DFC5F5}"/>
              </a:ext>
            </a:extLst>
          </p:cNvPr>
          <p:cNvGrpSpPr/>
          <p:nvPr/>
        </p:nvGrpSpPr>
        <p:grpSpPr>
          <a:xfrm rot="5400000">
            <a:off x="1232255" y="205090"/>
            <a:ext cx="1452397" cy="3916908"/>
            <a:chOff x="360453" y="-634043"/>
            <a:chExt cx="3010544" cy="614391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53A588F-5053-9143-BB64-BDB154C631E0}"/>
                </a:ext>
              </a:extLst>
            </p:cNvPr>
            <p:cNvSpPr/>
            <p:nvPr/>
          </p:nvSpPr>
          <p:spPr>
            <a:xfrm>
              <a:off x="785046" y="-634043"/>
              <a:ext cx="2361496" cy="3185618"/>
            </a:xfrm>
            <a:prstGeom prst="rect">
              <a:avLst/>
            </a:prstGeom>
            <a:solidFill>
              <a:srgbClr val="B417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任意形状 3">
              <a:extLst>
                <a:ext uri="{FF2B5EF4-FFF2-40B4-BE49-F238E27FC236}">
                  <a16:creationId xmlns:a16="http://schemas.microsoft.com/office/drawing/2014/main" id="{68080E31-D627-6D4E-A3C9-C7DE33045F0C}"/>
                </a:ext>
              </a:extLst>
            </p:cNvPr>
            <p:cNvSpPr/>
            <p:nvPr/>
          </p:nvSpPr>
          <p:spPr>
            <a:xfrm rot="5400000">
              <a:off x="49197" y="782761"/>
              <a:ext cx="3833190" cy="2361497"/>
            </a:xfrm>
            <a:custGeom>
              <a:avLst/>
              <a:gdLst>
                <a:gd name="connsiteX0" fmla="*/ 0 w 4493518"/>
                <a:gd name="connsiteY0" fmla="*/ 3936411 h 3936411"/>
                <a:gd name="connsiteX1" fmla="*/ 984103 w 4493518"/>
                <a:gd name="connsiteY1" fmla="*/ 0 h 3936411"/>
                <a:gd name="connsiteX2" fmla="*/ 4493518 w 4493518"/>
                <a:gd name="connsiteY2" fmla="*/ 0 h 3936411"/>
                <a:gd name="connsiteX3" fmla="*/ 4493517 w 4493518"/>
                <a:gd name="connsiteY3" fmla="*/ 3936411 h 393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3518" h="3936411">
                  <a:moveTo>
                    <a:pt x="0" y="3936411"/>
                  </a:moveTo>
                  <a:lnTo>
                    <a:pt x="984103" y="0"/>
                  </a:lnTo>
                  <a:lnTo>
                    <a:pt x="4493518" y="0"/>
                  </a:lnTo>
                  <a:lnTo>
                    <a:pt x="4493517" y="39364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8C683CC2-7B0B-4247-B643-57E9690E6E75}"/>
                </a:ext>
              </a:extLst>
            </p:cNvPr>
            <p:cNvSpPr/>
            <p:nvPr/>
          </p:nvSpPr>
          <p:spPr>
            <a:xfrm rot="5400000">
              <a:off x="-766361" y="1372513"/>
              <a:ext cx="5264171" cy="3010544"/>
            </a:xfrm>
            <a:custGeom>
              <a:avLst/>
              <a:gdLst>
                <a:gd name="connsiteX0" fmla="*/ 0 w 4493518"/>
                <a:gd name="connsiteY0" fmla="*/ 3936411 h 3936411"/>
                <a:gd name="connsiteX1" fmla="*/ 984103 w 4493518"/>
                <a:gd name="connsiteY1" fmla="*/ 0 h 3936411"/>
                <a:gd name="connsiteX2" fmla="*/ 4493518 w 4493518"/>
                <a:gd name="connsiteY2" fmla="*/ 0 h 3936411"/>
                <a:gd name="connsiteX3" fmla="*/ 4493517 w 4493518"/>
                <a:gd name="connsiteY3" fmla="*/ 3936411 h 393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3518" h="3936411">
                  <a:moveTo>
                    <a:pt x="0" y="3936411"/>
                  </a:moveTo>
                  <a:lnTo>
                    <a:pt x="984103" y="0"/>
                  </a:lnTo>
                  <a:lnTo>
                    <a:pt x="4493518" y="0"/>
                  </a:lnTo>
                  <a:lnTo>
                    <a:pt x="4493517" y="3936411"/>
                  </a:lnTo>
                  <a:close/>
                </a:path>
              </a:pathLst>
            </a:custGeom>
            <a:solidFill>
              <a:srgbClr val="AE0B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CA4AD9C-47C0-564F-BD92-C85D04DE7093}"/>
              </a:ext>
            </a:extLst>
          </p:cNvPr>
          <p:cNvSpPr txBox="1"/>
          <p:nvPr/>
        </p:nvSpPr>
        <p:spPr>
          <a:xfrm>
            <a:off x="4082230" y="2498708"/>
            <a:ext cx="4390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不足与展望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FB8690-18E7-1549-8EB0-46C37E65C067}"/>
              </a:ext>
            </a:extLst>
          </p:cNvPr>
          <p:cNvSpPr txBox="1"/>
          <p:nvPr/>
        </p:nvSpPr>
        <p:spPr>
          <a:xfrm>
            <a:off x="216941" y="1809601"/>
            <a:ext cx="262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  <a:latin typeface="+mj-lt"/>
              </a:rPr>
              <a:t>PART. 04</a:t>
            </a:r>
            <a:endParaRPr kumimoji="1"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BD991A58-F25A-D948-A424-F59932BBF851}"/>
              </a:ext>
            </a:extLst>
          </p:cNvPr>
          <p:cNvSpPr/>
          <p:nvPr/>
        </p:nvSpPr>
        <p:spPr>
          <a:xfrm>
            <a:off x="10140287" y="4850561"/>
            <a:ext cx="331787" cy="331286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F9BBEE-73D1-9D45-9A0C-8AC97A3043FB}"/>
              </a:ext>
            </a:extLst>
          </p:cNvPr>
          <p:cNvSpPr txBox="1"/>
          <p:nvPr/>
        </p:nvSpPr>
        <p:spPr>
          <a:xfrm>
            <a:off x="10472074" y="4807059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+mj-lt"/>
              </a:rPr>
              <a:t>BUSINESS</a:t>
            </a:r>
            <a:endParaRPr kumimoji="1" lang="zh-CN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9E5792-FE0A-4B54-9F86-84C37F3D0F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16200000" flipV="1">
            <a:off x="8859788" y="2203186"/>
            <a:ext cx="2608495" cy="39816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30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5BBE40-9A31-FF4A-B0D9-2240DCE0D172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不足与展望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661028-F4CA-4205-9668-CCE48225AC09}"/>
              </a:ext>
            </a:extLst>
          </p:cNvPr>
          <p:cNvSpPr txBox="1"/>
          <p:nvPr/>
        </p:nvSpPr>
        <p:spPr>
          <a:xfrm>
            <a:off x="1056640" y="1755060"/>
            <a:ext cx="9692640" cy="386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我们最后的投票模型还是较为优秀的 ，在不同的标签下，</a:t>
            </a:r>
            <a:r>
              <a:rPr lang="en-US" altLang="zh-CN" sz="2400" dirty="0"/>
              <a:t>AUC</a:t>
            </a:r>
            <a:r>
              <a:rPr lang="zh-CN" altLang="en-US" sz="2400" dirty="0"/>
              <a:t>值最高能达到</a:t>
            </a:r>
            <a:r>
              <a:rPr lang="en-US" altLang="zh-CN" sz="2400" dirty="0"/>
              <a:t>0.93</a:t>
            </a:r>
            <a:r>
              <a:rPr lang="zh-CN" altLang="en-US" sz="2400" dirty="0"/>
              <a:t>，最低也有</a:t>
            </a:r>
            <a:r>
              <a:rPr lang="en-US" altLang="zh-CN" sz="2400" dirty="0"/>
              <a:t>0.82</a:t>
            </a:r>
            <a:r>
              <a:rPr lang="zh-CN" altLang="en-US" sz="2400" dirty="0"/>
              <a:t>。当然，我们认为模型的性能仍有提升空间。除了之前提及的问题，我们的项目仍有以下不足：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1、</a:t>
            </a:r>
            <a:r>
              <a:rPr lang="zh-CN" altLang="en-US" sz="2400" dirty="0">
                <a:solidFill>
                  <a:srgbClr val="FF0000"/>
                </a:solidFill>
              </a:rPr>
              <a:t>标签噪声</a:t>
            </a:r>
            <a:r>
              <a:rPr lang="zh-CN" altLang="en-US" sz="2400" dirty="0"/>
              <a:t>：动画风格分类本身是具有主观性的任务。考虑到我们研究了十个风格，数据集中不免带有噪声，可以考虑对数据进行重新标注。</a:t>
            </a:r>
          </a:p>
          <a:p>
            <a:pPr>
              <a:lnSpc>
                <a:spcPct val="150000"/>
              </a:lnSpc>
            </a:pP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34046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5BBE40-9A31-FF4A-B0D9-2240DCE0D172}"/>
              </a:ext>
            </a:extLst>
          </p:cNvPr>
          <p:cNvSpPr txBox="1"/>
          <p:nvPr/>
        </p:nvSpPr>
        <p:spPr>
          <a:xfrm>
            <a:off x="0" y="242663"/>
            <a:ext cx="187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不足与展望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661028-F4CA-4205-9668-CCE48225AC09}"/>
              </a:ext>
            </a:extLst>
          </p:cNvPr>
          <p:cNvSpPr txBox="1"/>
          <p:nvPr/>
        </p:nvSpPr>
        <p:spPr>
          <a:xfrm>
            <a:off x="1056640" y="1476799"/>
            <a:ext cx="9692640" cy="445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数据集过小</a:t>
            </a:r>
            <a:r>
              <a:rPr lang="zh-CN" altLang="en-US" sz="2400" dirty="0"/>
              <a:t>：如果训练的图片够多，或许能够适应较多的风格；训练的文本够多，或许能够得到任务特化的词向量。然而本次的数据集仅有近5000条，没有办法达到这些效果。对此，我们可以考虑增加样本量，或者可以考虑在其他二次元数据集上进行无监督训练，然后迁移部分结果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FF0000"/>
                </a:solidFill>
              </a:rPr>
              <a:t>模型选择</a:t>
            </a:r>
            <a:r>
              <a:rPr lang="zh-CN" altLang="en-US" sz="2400" dirty="0"/>
              <a:t>：在本项目中，我们所选用的多模态融合方法较为简单，可以考虑引入注意力机制或是使用专门的多模态模型。</a:t>
            </a:r>
          </a:p>
        </p:txBody>
      </p:sp>
    </p:spTree>
    <p:extLst>
      <p:ext uri="{BB962C8B-B14F-4D97-AF65-F5344CB8AC3E}">
        <p14:creationId xmlns:p14="http://schemas.microsoft.com/office/powerpoint/2010/main" val="297942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49E9AB-CB8E-A74F-A6A3-7004E4C1B5A7}"/>
              </a:ext>
            </a:extLst>
          </p:cNvPr>
          <p:cNvSpPr/>
          <p:nvPr/>
        </p:nvSpPr>
        <p:spPr>
          <a:xfrm>
            <a:off x="62570" y="1988447"/>
            <a:ext cx="12192000" cy="2547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E6B0B3-75F1-6D49-8DB3-656835DFC5F5}"/>
              </a:ext>
            </a:extLst>
          </p:cNvPr>
          <p:cNvGrpSpPr/>
          <p:nvPr/>
        </p:nvGrpSpPr>
        <p:grpSpPr>
          <a:xfrm rot="5400000">
            <a:off x="1232255" y="205090"/>
            <a:ext cx="1452397" cy="3916908"/>
            <a:chOff x="360453" y="-634043"/>
            <a:chExt cx="3010544" cy="614391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53A588F-5053-9143-BB64-BDB154C631E0}"/>
                </a:ext>
              </a:extLst>
            </p:cNvPr>
            <p:cNvSpPr/>
            <p:nvPr/>
          </p:nvSpPr>
          <p:spPr>
            <a:xfrm>
              <a:off x="785046" y="-634043"/>
              <a:ext cx="2361496" cy="3185618"/>
            </a:xfrm>
            <a:prstGeom prst="rect">
              <a:avLst/>
            </a:prstGeom>
            <a:solidFill>
              <a:srgbClr val="B417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任意形状 3">
              <a:extLst>
                <a:ext uri="{FF2B5EF4-FFF2-40B4-BE49-F238E27FC236}">
                  <a16:creationId xmlns:a16="http://schemas.microsoft.com/office/drawing/2014/main" id="{68080E31-D627-6D4E-A3C9-C7DE33045F0C}"/>
                </a:ext>
              </a:extLst>
            </p:cNvPr>
            <p:cNvSpPr/>
            <p:nvPr/>
          </p:nvSpPr>
          <p:spPr>
            <a:xfrm rot="5400000">
              <a:off x="49197" y="782761"/>
              <a:ext cx="3833190" cy="2361497"/>
            </a:xfrm>
            <a:custGeom>
              <a:avLst/>
              <a:gdLst>
                <a:gd name="connsiteX0" fmla="*/ 0 w 4493518"/>
                <a:gd name="connsiteY0" fmla="*/ 3936411 h 3936411"/>
                <a:gd name="connsiteX1" fmla="*/ 984103 w 4493518"/>
                <a:gd name="connsiteY1" fmla="*/ 0 h 3936411"/>
                <a:gd name="connsiteX2" fmla="*/ 4493518 w 4493518"/>
                <a:gd name="connsiteY2" fmla="*/ 0 h 3936411"/>
                <a:gd name="connsiteX3" fmla="*/ 4493517 w 4493518"/>
                <a:gd name="connsiteY3" fmla="*/ 3936411 h 393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3518" h="3936411">
                  <a:moveTo>
                    <a:pt x="0" y="3936411"/>
                  </a:moveTo>
                  <a:lnTo>
                    <a:pt x="984103" y="0"/>
                  </a:lnTo>
                  <a:lnTo>
                    <a:pt x="4493518" y="0"/>
                  </a:lnTo>
                  <a:lnTo>
                    <a:pt x="4493517" y="39364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8C683CC2-7B0B-4247-B643-57E9690E6E75}"/>
                </a:ext>
              </a:extLst>
            </p:cNvPr>
            <p:cNvSpPr/>
            <p:nvPr/>
          </p:nvSpPr>
          <p:spPr>
            <a:xfrm rot="5400000">
              <a:off x="-766361" y="1372513"/>
              <a:ext cx="5264171" cy="3010544"/>
            </a:xfrm>
            <a:custGeom>
              <a:avLst/>
              <a:gdLst>
                <a:gd name="connsiteX0" fmla="*/ 0 w 4493518"/>
                <a:gd name="connsiteY0" fmla="*/ 3936411 h 3936411"/>
                <a:gd name="connsiteX1" fmla="*/ 984103 w 4493518"/>
                <a:gd name="connsiteY1" fmla="*/ 0 h 3936411"/>
                <a:gd name="connsiteX2" fmla="*/ 4493518 w 4493518"/>
                <a:gd name="connsiteY2" fmla="*/ 0 h 3936411"/>
                <a:gd name="connsiteX3" fmla="*/ 4493517 w 4493518"/>
                <a:gd name="connsiteY3" fmla="*/ 3936411 h 393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3518" h="3936411">
                  <a:moveTo>
                    <a:pt x="0" y="3936411"/>
                  </a:moveTo>
                  <a:lnTo>
                    <a:pt x="984103" y="0"/>
                  </a:lnTo>
                  <a:lnTo>
                    <a:pt x="4493518" y="0"/>
                  </a:lnTo>
                  <a:lnTo>
                    <a:pt x="4493517" y="3936411"/>
                  </a:lnTo>
                  <a:close/>
                </a:path>
              </a:pathLst>
            </a:custGeom>
            <a:solidFill>
              <a:srgbClr val="AE0B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CA4AD9C-47C0-564F-BD92-C85D04DE7093}"/>
              </a:ext>
            </a:extLst>
          </p:cNvPr>
          <p:cNvSpPr txBox="1"/>
          <p:nvPr/>
        </p:nvSpPr>
        <p:spPr>
          <a:xfrm>
            <a:off x="4082230" y="2498708"/>
            <a:ext cx="4390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数据集介绍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FB8690-18E7-1549-8EB0-46C37E65C067}"/>
              </a:ext>
            </a:extLst>
          </p:cNvPr>
          <p:cNvSpPr txBox="1"/>
          <p:nvPr/>
        </p:nvSpPr>
        <p:spPr>
          <a:xfrm>
            <a:off x="216941" y="1809601"/>
            <a:ext cx="2622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  <a:latin typeface="+mj-lt"/>
              </a:rPr>
              <a:t>PART. 01</a:t>
            </a:r>
            <a:endParaRPr kumimoji="1"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BD991A58-F25A-D948-A424-F59932BBF851}"/>
              </a:ext>
            </a:extLst>
          </p:cNvPr>
          <p:cNvSpPr/>
          <p:nvPr/>
        </p:nvSpPr>
        <p:spPr>
          <a:xfrm>
            <a:off x="10140287" y="4850561"/>
            <a:ext cx="331787" cy="331286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F9BBEE-73D1-9D45-9A0C-8AC97A3043FB}"/>
              </a:ext>
            </a:extLst>
          </p:cNvPr>
          <p:cNvSpPr txBox="1"/>
          <p:nvPr/>
        </p:nvSpPr>
        <p:spPr>
          <a:xfrm>
            <a:off x="10472074" y="4807059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+mj-lt"/>
              </a:rPr>
              <a:t>BUSINESS</a:t>
            </a:r>
            <a:endParaRPr kumimoji="1" lang="zh-CN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9E5792-FE0A-4B54-9F86-84C37F3D0F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16200000" flipV="1">
            <a:off x="8859788" y="2203186"/>
            <a:ext cx="2608495" cy="39816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5447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49E9AB-CB8E-A74F-A6A3-7004E4C1B5A7}"/>
              </a:ext>
            </a:extLst>
          </p:cNvPr>
          <p:cNvSpPr/>
          <p:nvPr/>
        </p:nvSpPr>
        <p:spPr>
          <a:xfrm>
            <a:off x="-3419" y="1988447"/>
            <a:ext cx="12192000" cy="2547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A4AD9C-47C0-564F-BD92-C85D04DE7093}"/>
              </a:ext>
            </a:extLst>
          </p:cNvPr>
          <p:cNvSpPr txBox="1"/>
          <p:nvPr/>
        </p:nvSpPr>
        <p:spPr>
          <a:xfrm>
            <a:off x="4082230" y="2498708"/>
            <a:ext cx="4390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谢谢大家！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BD991A58-F25A-D948-A424-F59932BBF851}"/>
              </a:ext>
            </a:extLst>
          </p:cNvPr>
          <p:cNvSpPr/>
          <p:nvPr/>
        </p:nvSpPr>
        <p:spPr>
          <a:xfrm>
            <a:off x="10140287" y="4850561"/>
            <a:ext cx="331787" cy="331286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F9BBEE-73D1-9D45-9A0C-8AC97A3043FB}"/>
              </a:ext>
            </a:extLst>
          </p:cNvPr>
          <p:cNvSpPr txBox="1"/>
          <p:nvPr/>
        </p:nvSpPr>
        <p:spPr>
          <a:xfrm>
            <a:off x="10472074" y="4807059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+mj-lt"/>
              </a:rPr>
              <a:t>BUSINESS</a:t>
            </a:r>
            <a:endParaRPr kumimoji="1" lang="zh-CN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9E5792-FE0A-4B54-9F86-84C37F3D0F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16200000" flipV="1">
            <a:off x="8859788" y="2203186"/>
            <a:ext cx="2608495" cy="3981608"/>
          </a:xfrm>
          <a:prstGeom prst="rect">
            <a:avLst/>
          </a:prstGeom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FDA4DA-93B2-4373-B1BF-77EA924CF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403" y="2437655"/>
            <a:ext cx="1230102" cy="12301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B532B0-425F-4C5D-8526-248307CF8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374" y="2437655"/>
            <a:ext cx="1230102" cy="12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7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7661028-F4CA-4205-9668-CCE48225AC09}"/>
              </a:ext>
            </a:extLst>
          </p:cNvPr>
          <p:cNvSpPr txBox="1"/>
          <p:nvPr/>
        </p:nvSpPr>
        <p:spPr>
          <a:xfrm>
            <a:off x="1056640" y="1476799"/>
            <a:ext cx="9692640" cy="3901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参考文献：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[1] Graves A ,  </a:t>
            </a:r>
            <a:r>
              <a:rPr lang="en-US" altLang="zh-CN" sz="2400" dirty="0" err="1"/>
              <a:t>Schmidhuber</a:t>
            </a:r>
            <a:r>
              <a:rPr lang="en-US" altLang="zh-CN" sz="2400" dirty="0"/>
              <a:t> J . Framewise phoneme classification with bidirectional LSTM and other neural network architectures[J]. Neural Networks, 2005, 18( 5–6):602-610.</a:t>
            </a: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fr-FR" altLang="zh-CN" sz="2400" dirty="0"/>
              <a:t>[2] Kim Y . Convolutional Neural Networks for Sentence Classification[J]. Eprint Arxiv, 2014.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2014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5BBE40-9A31-FF4A-B0D9-2240DCE0D172}"/>
              </a:ext>
            </a:extLst>
          </p:cNvPr>
          <p:cNvSpPr txBox="1"/>
          <p:nvPr/>
        </p:nvSpPr>
        <p:spPr>
          <a:xfrm>
            <a:off x="0" y="263596"/>
            <a:ext cx="175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03324-8F5A-4D1F-B108-4A99072E7B47}"/>
              </a:ext>
            </a:extLst>
          </p:cNvPr>
          <p:cNvSpPr txBox="1"/>
          <p:nvPr/>
        </p:nvSpPr>
        <p:spPr>
          <a:xfrm>
            <a:off x="5821268" y="1124182"/>
            <a:ext cx="5745854" cy="511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本项目的数据来源为：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err="1">
                <a:solidFill>
                  <a:srgbClr val="FF69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bangumi</a:t>
            </a:r>
            <a:r>
              <a:rPr lang="en-US" altLang="zh-CN" sz="2200" dirty="0">
                <a:solidFill>
                  <a:srgbClr val="FF69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solidFill>
                  <a:srgbClr val="FF69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番组计划（二次元的豆瓣）</a:t>
            </a:r>
            <a:endParaRPr lang="en-US" altLang="zh-CN" sz="2200" dirty="0">
              <a:solidFill>
                <a:srgbClr val="FF69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本项目组从该网站中爬取了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4650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条动漫的数据，包括海报、标题、标签、简介等信息。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我们提取了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种动画风格标签：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FF69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搞笑、百合、治愈、后宫、校园、恋爱、</a:t>
            </a:r>
            <a:endParaRPr lang="en-US" altLang="zh-CN" sz="2200" dirty="0">
              <a:solidFill>
                <a:srgbClr val="FF69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FF69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科幻、日常、战斗、热血。</a:t>
            </a:r>
            <a:endParaRPr lang="en-US" altLang="zh-CN" sz="2200" dirty="0">
              <a:solidFill>
                <a:srgbClr val="FF69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本项目的目标是预测一部动画是否有某个标签。我们允许一部动画拥有多个标签，这将问题转化为多个二分类问题。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0E871C-0CED-4D23-9020-8471E44EF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1341"/>
            <a:ext cx="5745853" cy="40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9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5BBE40-9A31-FF4A-B0D9-2240DCE0D172}"/>
              </a:ext>
            </a:extLst>
          </p:cNvPr>
          <p:cNvSpPr txBox="1"/>
          <p:nvPr/>
        </p:nvSpPr>
        <p:spPr>
          <a:xfrm>
            <a:off x="0" y="263596"/>
            <a:ext cx="175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03324-8F5A-4D1F-B108-4A99072E7B47}"/>
              </a:ext>
            </a:extLst>
          </p:cNvPr>
          <p:cNvSpPr txBox="1"/>
          <p:nvPr/>
        </p:nvSpPr>
        <p:spPr>
          <a:xfrm>
            <a:off x="5745854" y="1082124"/>
            <a:ext cx="5745854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自变量：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图片：动漫海报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文本：动漫标题和动漫简介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其他变量：该动漫的前作动画（如果有），该动漫的主线动画（如果有），动漫中主角的性别比例。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因变量：动画风格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0E871C-0CED-4D23-9020-8471E44EF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1341"/>
            <a:ext cx="5745853" cy="40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CDB56C-F6A4-4ACD-B285-1E771CA8BC5D}"/>
              </a:ext>
            </a:extLst>
          </p:cNvPr>
          <p:cNvSpPr txBox="1"/>
          <p:nvPr/>
        </p:nvSpPr>
        <p:spPr>
          <a:xfrm>
            <a:off x="4355254" y="1214375"/>
            <a:ext cx="30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49465-4258-4CB9-8346-D5A52526A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95" y="1214375"/>
            <a:ext cx="2895851" cy="41303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385E42-7732-48F2-961F-D9E0B4FB98E0}"/>
              </a:ext>
            </a:extLst>
          </p:cNvPr>
          <p:cNvSpPr txBox="1"/>
          <p:nvPr/>
        </p:nvSpPr>
        <p:spPr>
          <a:xfrm>
            <a:off x="1853877" y="5547389"/>
            <a:ext cx="867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海报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1D50E6-48C2-4EFC-A77C-7FB301FB49F7}"/>
              </a:ext>
            </a:extLst>
          </p:cNvPr>
          <p:cNvSpPr txBox="1"/>
          <p:nvPr/>
        </p:nvSpPr>
        <p:spPr>
          <a:xfrm>
            <a:off x="0" y="263596"/>
            <a:ext cx="175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F7C4EF-593C-438E-8360-E34A102DCF71}"/>
              </a:ext>
            </a:extLst>
          </p:cNvPr>
          <p:cNvSpPr txBox="1"/>
          <p:nvPr/>
        </p:nvSpPr>
        <p:spPr>
          <a:xfrm>
            <a:off x="4355253" y="1082124"/>
            <a:ext cx="6202767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标题：魔法科高校的劣等生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简介：故事发生在二十一世纪末的日本。魔法，这不是一个传说，而是现代科学的一项技术</a:t>
            </a:r>
            <a:r>
              <a:rPr lang="en-US" altLang="zh-CN" sz="2400" dirty="0"/>
              <a:t>……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其他变量：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该动漫的前作动画（如果有），该动漫的主线动画（如果有），动漫中主角的性别比例。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D8A627-AC3E-4ADF-9AEB-EBBF3DECC368}"/>
              </a:ext>
            </a:extLst>
          </p:cNvPr>
          <p:cNvSpPr txBox="1"/>
          <p:nvPr/>
        </p:nvSpPr>
        <p:spPr>
          <a:xfrm>
            <a:off x="2323559" y="240386"/>
            <a:ext cx="9002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具体到一部动画来说，假如我们要预测这部动画是否是科幻动画：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52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CDB56C-F6A4-4ACD-B285-1E771CA8BC5D}"/>
              </a:ext>
            </a:extLst>
          </p:cNvPr>
          <p:cNvSpPr txBox="1"/>
          <p:nvPr/>
        </p:nvSpPr>
        <p:spPr>
          <a:xfrm>
            <a:off x="4355254" y="1214375"/>
            <a:ext cx="30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49465-4258-4CB9-8346-D5A52526AC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5895" y="1214376"/>
            <a:ext cx="2895851" cy="28912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385E42-7732-48F2-961F-D9E0B4FB98E0}"/>
              </a:ext>
            </a:extLst>
          </p:cNvPr>
          <p:cNvSpPr txBox="1"/>
          <p:nvPr/>
        </p:nvSpPr>
        <p:spPr>
          <a:xfrm>
            <a:off x="725895" y="4397316"/>
            <a:ext cx="2895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海报</a:t>
            </a:r>
            <a:endParaRPr lang="en-US" altLang="zh-CN" sz="2400" dirty="0"/>
          </a:p>
          <a:p>
            <a:pPr algn="ctr"/>
            <a:r>
              <a:rPr lang="en-US" altLang="zh-CN" sz="2400" dirty="0"/>
              <a:t>resize</a:t>
            </a:r>
            <a:r>
              <a:rPr lang="zh-CN" altLang="en-US" sz="2400" dirty="0"/>
              <a:t> </a:t>
            </a:r>
            <a:r>
              <a:rPr lang="en-US" altLang="zh-CN" sz="2400" dirty="0"/>
              <a:t>-</a:t>
            </a:r>
            <a:r>
              <a:rPr lang="zh-CN" altLang="en-US" sz="2400" dirty="0"/>
              <a:t> </a:t>
            </a:r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128x128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1D50E6-48C2-4EFC-A77C-7FB301FB49F7}"/>
              </a:ext>
            </a:extLst>
          </p:cNvPr>
          <p:cNvSpPr txBox="1"/>
          <p:nvPr/>
        </p:nvSpPr>
        <p:spPr>
          <a:xfrm>
            <a:off x="0" y="263596"/>
            <a:ext cx="175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F7C4EF-593C-438E-8360-E34A102DCF71}"/>
              </a:ext>
            </a:extLst>
          </p:cNvPr>
          <p:cNvSpPr txBox="1"/>
          <p:nvPr/>
        </p:nvSpPr>
        <p:spPr>
          <a:xfrm>
            <a:off x="4355253" y="1082124"/>
            <a:ext cx="6202767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标题：魔法科高校的劣等生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简介：故事发生在二十一世纪末的日本。魔法，这不是一个传说，而是现代科学的一项技术</a:t>
            </a:r>
            <a:r>
              <a:rPr lang="en-US" altLang="zh-CN" sz="2400" dirty="0"/>
              <a:t>……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其他变量：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该动漫的前作动画（如果有），该动漫的主线动画（如果有），动漫中主角的性别比例。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D8A627-AC3E-4ADF-9AEB-EBBF3DECC368}"/>
              </a:ext>
            </a:extLst>
          </p:cNvPr>
          <p:cNvSpPr txBox="1"/>
          <p:nvPr/>
        </p:nvSpPr>
        <p:spPr>
          <a:xfrm>
            <a:off x="2323559" y="240386"/>
            <a:ext cx="9002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具体到一部动画来说，假如我们要预测这部动画是否是科幻动画：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00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CDB56C-F6A4-4ACD-B285-1E771CA8BC5D}"/>
              </a:ext>
            </a:extLst>
          </p:cNvPr>
          <p:cNvSpPr txBox="1"/>
          <p:nvPr/>
        </p:nvSpPr>
        <p:spPr>
          <a:xfrm>
            <a:off x="4355254" y="1214375"/>
            <a:ext cx="30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49465-4258-4CB9-8346-D5A52526AC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5895" y="1214376"/>
            <a:ext cx="2895851" cy="28912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385E42-7732-48F2-961F-D9E0B4FB98E0}"/>
              </a:ext>
            </a:extLst>
          </p:cNvPr>
          <p:cNvSpPr txBox="1"/>
          <p:nvPr/>
        </p:nvSpPr>
        <p:spPr>
          <a:xfrm>
            <a:off x="725895" y="4397316"/>
            <a:ext cx="2895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海报</a:t>
            </a:r>
            <a:endParaRPr lang="en-US" altLang="zh-CN" sz="2400" dirty="0"/>
          </a:p>
          <a:p>
            <a:pPr algn="ctr"/>
            <a:r>
              <a:rPr lang="en-US" altLang="zh-CN" sz="2400" dirty="0"/>
              <a:t>resize</a:t>
            </a:r>
            <a:r>
              <a:rPr lang="zh-CN" altLang="en-US" sz="2400" dirty="0"/>
              <a:t> </a:t>
            </a:r>
            <a:r>
              <a:rPr lang="en-US" altLang="zh-CN" sz="2400" dirty="0"/>
              <a:t>-</a:t>
            </a:r>
            <a:r>
              <a:rPr lang="zh-CN" altLang="en-US" sz="2400" dirty="0"/>
              <a:t> </a:t>
            </a:r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128x128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1D50E6-48C2-4EFC-A77C-7FB301FB49F7}"/>
              </a:ext>
            </a:extLst>
          </p:cNvPr>
          <p:cNvSpPr txBox="1"/>
          <p:nvPr/>
        </p:nvSpPr>
        <p:spPr>
          <a:xfrm>
            <a:off x="0" y="263596"/>
            <a:ext cx="175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F7C4EF-593C-438E-8360-E34A102DCF71}"/>
              </a:ext>
            </a:extLst>
          </p:cNvPr>
          <p:cNvSpPr txBox="1"/>
          <p:nvPr/>
        </p:nvSpPr>
        <p:spPr>
          <a:xfrm>
            <a:off x="4355253" y="1082124"/>
            <a:ext cx="6202767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标题：魔法  科  高校  的  劣等生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简介：故事  发生  在  二十一  世纪末  的  日本  。  魔法  ，  这  不是  一个  传说  ，  而是  现代科学  的  一项  技术  </a:t>
            </a:r>
            <a:r>
              <a:rPr lang="en-US" altLang="zh-CN" sz="2400" dirty="0"/>
              <a:t>……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其他变量：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该动漫的前作动画（如果有），该动漫的主线动画（如果有），动漫中主角的性别比例。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D8A627-AC3E-4ADF-9AEB-EBBF3DECC368}"/>
              </a:ext>
            </a:extLst>
          </p:cNvPr>
          <p:cNvSpPr txBox="1"/>
          <p:nvPr/>
        </p:nvSpPr>
        <p:spPr>
          <a:xfrm>
            <a:off x="2323559" y="240386"/>
            <a:ext cx="9002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具体到一部动画来说，假如我们要预测这部动画是否是科幻动画：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436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DD761BE-8573-4C2F-B6BD-2C7F94198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CFCF4"/>
              </a:clrFrom>
              <a:clrTo>
                <a:srgbClr val="FCFC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10460315" y="3909014"/>
            <a:ext cx="1731685" cy="2948986"/>
          </a:xfrm>
          <a:prstGeom prst="rect">
            <a:avLst/>
          </a:prstGeom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CDB56C-F6A4-4ACD-B285-1E771CA8BC5D}"/>
              </a:ext>
            </a:extLst>
          </p:cNvPr>
          <p:cNvSpPr txBox="1"/>
          <p:nvPr/>
        </p:nvSpPr>
        <p:spPr>
          <a:xfrm>
            <a:off x="4355254" y="1214375"/>
            <a:ext cx="30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49465-4258-4CB9-8346-D5A52526AC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5895" y="1214376"/>
            <a:ext cx="2895851" cy="28912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385E42-7732-48F2-961F-D9E0B4FB98E0}"/>
              </a:ext>
            </a:extLst>
          </p:cNvPr>
          <p:cNvSpPr txBox="1"/>
          <p:nvPr/>
        </p:nvSpPr>
        <p:spPr>
          <a:xfrm>
            <a:off x="725895" y="4397316"/>
            <a:ext cx="2895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海报</a:t>
            </a:r>
            <a:endParaRPr lang="en-US" altLang="zh-CN" sz="2400" dirty="0"/>
          </a:p>
          <a:p>
            <a:pPr algn="ctr"/>
            <a:r>
              <a:rPr lang="en-US" altLang="zh-CN" sz="2400" dirty="0"/>
              <a:t>resize</a:t>
            </a:r>
            <a:r>
              <a:rPr lang="zh-CN" altLang="en-US" sz="2400" dirty="0"/>
              <a:t> </a:t>
            </a:r>
            <a:r>
              <a:rPr lang="en-US" altLang="zh-CN" sz="2400" dirty="0"/>
              <a:t>-</a:t>
            </a:r>
            <a:r>
              <a:rPr lang="zh-CN" altLang="en-US" sz="2400" dirty="0"/>
              <a:t> </a:t>
            </a:r>
            <a:r>
              <a:rPr lang="en-US" altLang="zh-CN" sz="2400" dirty="0"/>
              <a:t>&gt;</a:t>
            </a:r>
            <a:r>
              <a:rPr lang="zh-CN" altLang="en-US" sz="2400" dirty="0"/>
              <a:t> </a:t>
            </a:r>
            <a:r>
              <a:rPr lang="en-US" altLang="zh-CN" sz="2400" dirty="0"/>
              <a:t>128x128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1D50E6-48C2-4EFC-A77C-7FB301FB49F7}"/>
              </a:ext>
            </a:extLst>
          </p:cNvPr>
          <p:cNvSpPr txBox="1"/>
          <p:nvPr/>
        </p:nvSpPr>
        <p:spPr>
          <a:xfrm>
            <a:off x="0" y="263596"/>
            <a:ext cx="175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F7C4EF-593C-438E-8360-E34A102DCF71}"/>
              </a:ext>
            </a:extLst>
          </p:cNvPr>
          <p:cNvSpPr txBox="1"/>
          <p:nvPr/>
        </p:nvSpPr>
        <p:spPr>
          <a:xfrm>
            <a:off x="4355253" y="1082124"/>
            <a:ext cx="6202767" cy="4890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标题：魔法  科  高校  的  劣等生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简介：故事  发生  在  二十一  世纪末  的  日本  。  魔法  ，  这  不是  一个  传说  ，  而是  现代科学  的  一项  技术  </a:t>
            </a:r>
            <a:r>
              <a:rPr lang="en-US" altLang="zh-CN" sz="2400" dirty="0"/>
              <a:t>……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其他变量：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dirty="0"/>
              <a:t>该动画的前作不是科幻动画 </a:t>
            </a:r>
            <a:r>
              <a:rPr lang="en-US" altLang="zh-CN" dirty="0"/>
              <a:t>- &gt; 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该动画的主线故事不是科幻动画 </a:t>
            </a:r>
            <a:r>
              <a:rPr lang="en-US" altLang="zh-CN" dirty="0"/>
              <a:t>- &gt; 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主角不是全为男性 </a:t>
            </a:r>
            <a:r>
              <a:rPr lang="en-US" altLang="zh-CN" dirty="0"/>
              <a:t>- &gt; 0	</a:t>
            </a:r>
            <a:r>
              <a:rPr lang="zh-CN" altLang="en-US" dirty="0"/>
              <a:t>主角不是男多于女 </a:t>
            </a:r>
            <a:r>
              <a:rPr lang="en-US" altLang="zh-CN" dirty="0"/>
              <a:t>- &gt; 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主角男女相等 </a:t>
            </a:r>
            <a:r>
              <a:rPr lang="en-US" altLang="zh-CN" dirty="0"/>
              <a:t>- &gt; 1	</a:t>
            </a:r>
            <a:r>
              <a:rPr lang="zh-CN" altLang="en-US" dirty="0"/>
              <a:t>主角不是女多于男 </a:t>
            </a:r>
            <a:r>
              <a:rPr lang="en-US" altLang="zh-CN" dirty="0"/>
              <a:t>- &gt; 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主角不是全为女性 </a:t>
            </a:r>
            <a:r>
              <a:rPr lang="en-US" altLang="zh-CN" dirty="0"/>
              <a:t>- &gt; 0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D8A627-AC3E-4ADF-9AEB-EBBF3DECC368}"/>
              </a:ext>
            </a:extLst>
          </p:cNvPr>
          <p:cNvSpPr txBox="1"/>
          <p:nvPr/>
        </p:nvSpPr>
        <p:spPr>
          <a:xfrm>
            <a:off x="2323559" y="240386"/>
            <a:ext cx="9002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具体到一部动画来说，假如我们要预测这部动画是否是科幻动画：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1390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5607</TotalTime>
  <Words>1967</Words>
  <Application>Microsoft Office PowerPoint</Application>
  <PresentationFormat>宽屏</PresentationFormat>
  <Paragraphs>320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Arial Black</vt:lpstr>
      <vt:lpstr>微软雅黑</vt:lpstr>
      <vt:lpstr>思源黑体 CN Regular</vt:lpstr>
      <vt:lpstr>DengXian</vt:lpstr>
      <vt:lpstr>Arial</vt:lpstr>
      <vt:lpstr>思源黑体 CN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25903</cp:lastModifiedBy>
  <cp:revision>730</cp:revision>
  <dcterms:created xsi:type="dcterms:W3CDTF">2018-06-17T04:53:58Z</dcterms:created>
  <dcterms:modified xsi:type="dcterms:W3CDTF">2021-12-20T10:23:14Z</dcterms:modified>
</cp:coreProperties>
</file>